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62" r:id="rId3"/>
    <p:sldId id="263" r:id="rId4"/>
    <p:sldId id="261" r:id="rId5"/>
    <p:sldId id="264" r:id="rId6"/>
    <p:sldId id="265"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7344171-F09A-4B6B-B74F-35C03131303A}">
          <p14:sldIdLst>
            <p14:sldId id="256"/>
            <p14:sldId id="262"/>
            <p14:sldId id="263"/>
            <p14:sldId id="261"/>
            <p14:sldId id="264"/>
            <p14:sldId id="26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35" autoAdjust="0"/>
    <p:restoredTop sz="94660"/>
  </p:normalViewPr>
  <p:slideViewPr>
    <p:cSldViewPr>
      <p:cViewPr>
        <p:scale>
          <a:sx n="76" d="100"/>
          <a:sy n="76" d="100"/>
        </p:scale>
        <p:origin x="-1200" y="-72"/>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notesViewPr>
    <p:cSldViewPr>
      <p:cViewPr varScale="1">
        <p:scale>
          <a:sx n="60" d="100"/>
          <a:sy n="60" d="100"/>
        </p:scale>
        <p:origin x="-274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FA283A-8C00-4CC3-B486-B7B891134E87}" type="doc">
      <dgm:prSet loTypeId="urn:microsoft.com/office/officeart/2005/8/layout/orgChart1" loCatId="hierarchy" qsTypeId="urn:microsoft.com/office/officeart/2005/8/quickstyle/3d2" qsCatId="3D" csTypeId="urn:microsoft.com/office/officeart/2005/8/colors/accent2_5" csCatId="accent2" phldr="1"/>
      <dgm:spPr/>
      <dgm:t>
        <a:bodyPr/>
        <a:lstStyle/>
        <a:p>
          <a:endParaRPr lang="el-GR"/>
        </a:p>
      </dgm:t>
    </dgm:pt>
    <dgm:pt modelId="{6DF7E0F0-3A9A-4C14-B3E9-7024A5D1129D}">
      <dgm:prSet phldrT="[Text]" custT="1"/>
      <dgm:spPr/>
      <dgm:t>
        <a:bodyPr/>
        <a:lstStyle/>
        <a:p>
          <a:r>
            <a:rPr lang="el-GR" sz="3200" dirty="0" smtClean="0"/>
            <a:t>Βαρύτητα</a:t>
          </a:r>
          <a:endParaRPr lang="el-GR" sz="3200" dirty="0"/>
        </a:p>
      </dgm:t>
    </dgm:pt>
    <dgm:pt modelId="{AD659DDD-92DD-497D-8F83-703925F5591D}" type="parTrans" cxnId="{FBA6DEDE-2009-4E29-A1C8-47A2702D210B}">
      <dgm:prSet/>
      <dgm:spPr/>
      <dgm:t>
        <a:bodyPr/>
        <a:lstStyle/>
        <a:p>
          <a:endParaRPr lang="el-GR" sz="1600"/>
        </a:p>
      </dgm:t>
    </dgm:pt>
    <dgm:pt modelId="{AFA1191B-3826-44E9-9845-4F06BE2AFBF9}" type="sibTrans" cxnId="{FBA6DEDE-2009-4E29-A1C8-47A2702D210B}">
      <dgm:prSet/>
      <dgm:spPr/>
      <dgm:t>
        <a:bodyPr/>
        <a:lstStyle/>
        <a:p>
          <a:endParaRPr lang="el-GR" sz="1600"/>
        </a:p>
      </dgm:t>
    </dgm:pt>
    <dgm:pt modelId="{1378A470-81E9-421B-B8CB-9C5C2508A305}">
      <dgm:prSet phldrT="[Text]" custT="1"/>
      <dgm:spPr/>
      <dgm:t>
        <a:bodyPr/>
        <a:lstStyle/>
        <a:p>
          <a:r>
            <a:rPr lang="el-GR" sz="1600" dirty="0" smtClean="0"/>
            <a:t>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endParaRPr lang="el-GR" sz="1600" dirty="0"/>
        </a:p>
      </dgm:t>
    </dgm:pt>
    <dgm:pt modelId="{2EE04DAB-D01B-4F98-BF3F-9AB54B1C6F98}" type="parTrans" cxnId="{902B5E7A-1D7D-48DA-B506-3F92F290AFCF}">
      <dgm:prSet/>
      <dgm:spPr/>
      <dgm:t>
        <a:bodyPr/>
        <a:lstStyle/>
        <a:p>
          <a:endParaRPr lang="el-GR" sz="1600"/>
        </a:p>
      </dgm:t>
    </dgm:pt>
    <dgm:pt modelId="{90705A83-1662-4966-9821-7456E2543B9D}" type="sibTrans" cxnId="{902B5E7A-1D7D-48DA-B506-3F92F290AFCF}">
      <dgm:prSet/>
      <dgm:spPr/>
      <dgm:t>
        <a:bodyPr/>
        <a:lstStyle/>
        <a:p>
          <a:endParaRPr lang="el-GR" sz="1600"/>
        </a:p>
      </dgm:t>
    </dgm:pt>
    <dgm:pt modelId="{4E5FED80-B981-45E8-9F43-7EE0BAEB7C6C}">
      <dgm:prSet phldrT="[Text]" custT="1"/>
      <dgm:spPr/>
      <dgm:t>
        <a:bodyPr/>
        <a:lstStyle/>
        <a:p>
          <a:r>
            <a:rPr lang="el-GR" sz="1600" dirty="0" smtClean="0"/>
            <a:t>Είναι η αιτία της ύπαρξης της γης, του ήλιου και των άλλων αστρικών σωμάτων. Χωρίς αυτή δεν θα υπήρχε ζωή, όπως τη γνωρίζουμε σήμερα.</a:t>
          </a:r>
          <a:endParaRPr lang="el-GR" sz="1600" dirty="0"/>
        </a:p>
      </dgm:t>
    </dgm:pt>
    <dgm:pt modelId="{CC6E78F8-B349-4C18-B146-07FF55C7377E}" type="parTrans" cxnId="{3C93A326-316F-45A0-A571-1A8F69140EAD}">
      <dgm:prSet/>
      <dgm:spPr/>
      <dgm:t>
        <a:bodyPr/>
        <a:lstStyle/>
        <a:p>
          <a:endParaRPr lang="el-GR" sz="1600"/>
        </a:p>
      </dgm:t>
    </dgm:pt>
    <dgm:pt modelId="{AA5CD40D-5A33-4CB3-BE93-9E88AB81DAB0}" type="sibTrans" cxnId="{3C93A326-316F-45A0-A571-1A8F69140EAD}">
      <dgm:prSet/>
      <dgm:spPr/>
      <dgm:t>
        <a:bodyPr/>
        <a:lstStyle/>
        <a:p>
          <a:endParaRPr lang="el-GR" sz="1600"/>
        </a:p>
      </dgm:t>
    </dgm:pt>
    <dgm:pt modelId="{E735359C-87AD-4E44-9E76-3376C7F60955}">
      <dgm:prSet phldrT="[Text]" custT="1"/>
      <dgm:spPr/>
      <dgm:t>
        <a:bodyPr/>
        <a:lstStyle/>
        <a:p>
          <a:r>
            <a:rPr lang="el-GR" sz="1600" dirty="0" smtClean="0"/>
            <a:t>Η σωστή λειτουργία ενός μεγάλου αριθμού μηχανών, συσκευών και συστημάτων εξαρτάται με κάποιο τρόπο από τη βαρύτητα. Για παράδειγμα η διαφορά στο ύψος μπορεί να χρησιμεύσει σαν πίεση σε ένα υγρό όταν μιλάμε για ένα υδραγωγείο ή για έναν ιατρικό ορό. Επίσης, με τη βοήθεια της βαρύτητας έχουμε τη δυνατότητα να παράγουμε ηλεκτρικό ρεύμα από τα υδροηλεκτρικά εργοστάσια.</a:t>
          </a:r>
          <a:endParaRPr lang="el-GR" sz="1600" dirty="0"/>
        </a:p>
      </dgm:t>
    </dgm:pt>
    <dgm:pt modelId="{7BF54922-3E2E-4915-935B-7592E17997F1}" type="parTrans" cxnId="{11580AFF-02D3-426E-BC2B-BFED765C7458}">
      <dgm:prSet/>
      <dgm:spPr/>
      <dgm:t>
        <a:bodyPr/>
        <a:lstStyle/>
        <a:p>
          <a:endParaRPr lang="el-GR" sz="1600"/>
        </a:p>
      </dgm:t>
    </dgm:pt>
    <dgm:pt modelId="{0E3CC468-839F-4D03-B4C6-1E31EC683B16}" type="sibTrans" cxnId="{11580AFF-02D3-426E-BC2B-BFED765C7458}">
      <dgm:prSet/>
      <dgm:spPr/>
      <dgm:t>
        <a:bodyPr/>
        <a:lstStyle/>
        <a:p>
          <a:endParaRPr lang="el-GR" sz="1600"/>
        </a:p>
      </dgm:t>
    </dgm:pt>
    <dgm:pt modelId="{595A479B-CBC7-480B-ADBE-806E5101EF9C}" type="pres">
      <dgm:prSet presAssocID="{EEFA283A-8C00-4CC3-B486-B7B891134E87}" presName="hierChild1" presStyleCnt="0">
        <dgm:presLayoutVars>
          <dgm:orgChart val="1"/>
          <dgm:chPref val="1"/>
          <dgm:dir/>
          <dgm:animOne val="branch"/>
          <dgm:animLvl val="lvl"/>
          <dgm:resizeHandles/>
        </dgm:presLayoutVars>
      </dgm:prSet>
      <dgm:spPr/>
      <dgm:t>
        <a:bodyPr/>
        <a:lstStyle/>
        <a:p>
          <a:endParaRPr lang="el-GR"/>
        </a:p>
      </dgm:t>
    </dgm:pt>
    <dgm:pt modelId="{1D4218E2-1976-43E0-BDE7-0C3C6E098D05}" type="pres">
      <dgm:prSet presAssocID="{6DF7E0F0-3A9A-4C14-B3E9-7024A5D1129D}" presName="hierRoot1" presStyleCnt="0">
        <dgm:presLayoutVars>
          <dgm:hierBranch val="init"/>
        </dgm:presLayoutVars>
      </dgm:prSet>
      <dgm:spPr/>
    </dgm:pt>
    <dgm:pt modelId="{409DBD58-2DCA-45D2-BB57-42B55B81678F}" type="pres">
      <dgm:prSet presAssocID="{6DF7E0F0-3A9A-4C14-B3E9-7024A5D1129D}" presName="rootComposite1" presStyleCnt="0"/>
      <dgm:spPr/>
    </dgm:pt>
    <dgm:pt modelId="{24867946-A42C-406A-82BD-38536140C2C6}" type="pres">
      <dgm:prSet presAssocID="{6DF7E0F0-3A9A-4C14-B3E9-7024A5D1129D}" presName="rootText1" presStyleLbl="node0" presStyleIdx="0" presStyleCnt="1" custLinFactNeighborX="1911" custLinFactNeighborY="-130">
        <dgm:presLayoutVars>
          <dgm:chPref val="3"/>
        </dgm:presLayoutVars>
      </dgm:prSet>
      <dgm:spPr/>
      <dgm:t>
        <a:bodyPr/>
        <a:lstStyle/>
        <a:p>
          <a:endParaRPr lang="el-GR"/>
        </a:p>
      </dgm:t>
    </dgm:pt>
    <dgm:pt modelId="{E69A8515-CD43-4AF6-BF42-560251C84FAF}" type="pres">
      <dgm:prSet presAssocID="{6DF7E0F0-3A9A-4C14-B3E9-7024A5D1129D}" presName="rootConnector1" presStyleLbl="node1" presStyleIdx="0" presStyleCnt="0"/>
      <dgm:spPr/>
      <dgm:t>
        <a:bodyPr/>
        <a:lstStyle/>
        <a:p>
          <a:endParaRPr lang="el-GR"/>
        </a:p>
      </dgm:t>
    </dgm:pt>
    <dgm:pt modelId="{370303B2-DDC3-4A3C-BFFB-06A78200F376}" type="pres">
      <dgm:prSet presAssocID="{6DF7E0F0-3A9A-4C14-B3E9-7024A5D1129D}" presName="hierChild2" presStyleCnt="0"/>
      <dgm:spPr/>
    </dgm:pt>
    <dgm:pt modelId="{4CF15788-52CA-41A1-8868-2F723087F179}" type="pres">
      <dgm:prSet presAssocID="{2EE04DAB-D01B-4F98-BF3F-9AB54B1C6F98}" presName="Name37" presStyleLbl="parChTrans1D2" presStyleIdx="0" presStyleCnt="3"/>
      <dgm:spPr/>
      <dgm:t>
        <a:bodyPr/>
        <a:lstStyle/>
        <a:p>
          <a:endParaRPr lang="el-GR"/>
        </a:p>
      </dgm:t>
    </dgm:pt>
    <dgm:pt modelId="{775AD69E-2E42-4964-A79D-68252545C947}" type="pres">
      <dgm:prSet presAssocID="{1378A470-81E9-421B-B8CB-9C5C2508A305}" presName="hierRoot2" presStyleCnt="0">
        <dgm:presLayoutVars>
          <dgm:hierBranch val="init"/>
        </dgm:presLayoutVars>
      </dgm:prSet>
      <dgm:spPr/>
    </dgm:pt>
    <dgm:pt modelId="{7A67CEE5-0DFB-40C6-B5A4-FF57C73351EC}" type="pres">
      <dgm:prSet presAssocID="{1378A470-81E9-421B-B8CB-9C5C2508A305}" presName="rootComposite" presStyleCnt="0"/>
      <dgm:spPr/>
    </dgm:pt>
    <dgm:pt modelId="{EDEEA645-2831-43A0-9AEF-9B262BD00E0D}" type="pres">
      <dgm:prSet presAssocID="{1378A470-81E9-421B-B8CB-9C5C2508A305}" presName="rootText" presStyleLbl="node2" presStyleIdx="0" presStyleCnt="3" custScaleX="113186" custScaleY="293020" custLinFactNeighborX="-11541" custLinFactNeighborY="-65188">
        <dgm:presLayoutVars>
          <dgm:chPref val="3"/>
        </dgm:presLayoutVars>
      </dgm:prSet>
      <dgm:spPr/>
      <dgm:t>
        <a:bodyPr/>
        <a:lstStyle/>
        <a:p>
          <a:endParaRPr lang="el-GR"/>
        </a:p>
      </dgm:t>
    </dgm:pt>
    <dgm:pt modelId="{B777910D-D673-43BE-8D12-55FBBCEC3654}" type="pres">
      <dgm:prSet presAssocID="{1378A470-81E9-421B-B8CB-9C5C2508A305}" presName="rootConnector" presStyleLbl="node2" presStyleIdx="0" presStyleCnt="3"/>
      <dgm:spPr/>
      <dgm:t>
        <a:bodyPr/>
        <a:lstStyle/>
        <a:p>
          <a:endParaRPr lang="el-GR"/>
        </a:p>
      </dgm:t>
    </dgm:pt>
    <dgm:pt modelId="{14459C95-930E-483A-B8EF-0BC0AD3B56FB}" type="pres">
      <dgm:prSet presAssocID="{1378A470-81E9-421B-B8CB-9C5C2508A305}" presName="hierChild4" presStyleCnt="0"/>
      <dgm:spPr/>
    </dgm:pt>
    <dgm:pt modelId="{94847FEE-3A25-4A7B-BA67-56C37D72AAF8}" type="pres">
      <dgm:prSet presAssocID="{1378A470-81E9-421B-B8CB-9C5C2508A305}" presName="hierChild5" presStyleCnt="0"/>
      <dgm:spPr/>
    </dgm:pt>
    <dgm:pt modelId="{ED71EF68-58BB-4AC1-B076-9E481895EFDD}" type="pres">
      <dgm:prSet presAssocID="{CC6E78F8-B349-4C18-B146-07FF55C7377E}" presName="Name37" presStyleLbl="parChTrans1D2" presStyleIdx="1" presStyleCnt="3"/>
      <dgm:spPr/>
      <dgm:t>
        <a:bodyPr/>
        <a:lstStyle/>
        <a:p>
          <a:endParaRPr lang="el-GR"/>
        </a:p>
      </dgm:t>
    </dgm:pt>
    <dgm:pt modelId="{D830B467-2FFE-48D7-93DB-0BF0501A21D9}" type="pres">
      <dgm:prSet presAssocID="{4E5FED80-B981-45E8-9F43-7EE0BAEB7C6C}" presName="hierRoot2" presStyleCnt="0">
        <dgm:presLayoutVars>
          <dgm:hierBranch val="init"/>
        </dgm:presLayoutVars>
      </dgm:prSet>
      <dgm:spPr/>
    </dgm:pt>
    <dgm:pt modelId="{CA35EA70-77FB-49A8-9F66-FF0B1701CAC2}" type="pres">
      <dgm:prSet presAssocID="{4E5FED80-B981-45E8-9F43-7EE0BAEB7C6C}" presName="rootComposite" presStyleCnt="0"/>
      <dgm:spPr/>
    </dgm:pt>
    <dgm:pt modelId="{6AD32408-1273-4B90-B420-9EC9C14CE03A}" type="pres">
      <dgm:prSet presAssocID="{4E5FED80-B981-45E8-9F43-7EE0BAEB7C6C}" presName="rootText" presStyleLbl="node2" presStyleIdx="1" presStyleCnt="3" custScaleY="246432" custLinFactNeighborX="-11079" custLinFactNeighborY="11754">
        <dgm:presLayoutVars>
          <dgm:chPref val="3"/>
        </dgm:presLayoutVars>
      </dgm:prSet>
      <dgm:spPr/>
      <dgm:t>
        <a:bodyPr/>
        <a:lstStyle/>
        <a:p>
          <a:endParaRPr lang="el-GR"/>
        </a:p>
      </dgm:t>
    </dgm:pt>
    <dgm:pt modelId="{0A4982B2-DC66-4E8B-87C8-5DF86ED40436}" type="pres">
      <dgm:prSet presAssocID="{4E5FED80-B981-45E8-9F43-7EE0BAEB7C6C}" presName="rootConnector" presStyleLbl="node2" presStyleIdx="1" presStyleCnt="3"/>
      <dgm:spPr/>
      <dgm:t>
        <a:bodyPr/>
        <a:lstStyle/>
        <a:p>
          <a:endParaRPr lang="el-GR"/>
        </a:p>
      </dgm:t>
    </dgm:pt>
    <dgm:pt modelId="{8366BC26-5173-4E9A-A9FB-960D89D22859}" type="pres">
      <dgm:prSet presAssocID="{4E5FED80-B981-45E8-9F43-7EE0BAEB7C6C}" presName="hierChild4" presStyleCnt="0"/>
      <dgm:spPr/>
    </dgm:pt>
    <dgm:pt modelId="{D6389E90-254D-4E8B-BEBD-1F35486A82FA}" type="pres">
      <dgm:prSet presAssocID="{4E5FED80-B981-45E8-9F43-7EE0BAEB7C6C}" presName="hierChild5" presStyleCnt="0"/>
      <dgm:spPr/>
    </dgm:pt>
    <dgm:pt modelId="{0D8D305A-B69E-40BD-9E3D-B077E4C96C46}" type="pres">
      <dgm:prSet presAssocID="{7BF54922-3E2E-4915-935B-7592E17997F1}" presName="Name37" presStyleLbl="parChTrans1D2" presStyleIdx="2" presStyleCnt="3"/>
      <dgm:spPr/>
      <dgm:t>
        <a:bodyPr/>
        <a:lstStyle/>
        <a:p>
          <a:endParaRPr lang="el-GR"/>
        </a:p>
      </dgm:t>
    </dgm:pt>
    <dgm:pt modelId="{D65F050F-9AD1-4A65-8A74-0A0B7CE20D76}" type="pres">
      <dgm:prSet presAssocID="{E735359C-87AD-4E44-9E76-3376C7F60955}" presName="hierRoot2" presStyleCnt="0">
        <dgm:presLayoutVars>
          <dgm:hierBranch val="init"/>
        </dgm:presLayoutVars>
      </dgm:prSet>
      <dgm:spPr/>
    </dgm:pt>
    <dgm:pt modelId="{4549C882-841D-4F44-AA11-27B540C82EAB}" type="pres">
      <dgm:prSet presAssocID="{E735359C-87AD-4E44-9E76-3376C7F60955}" presName="rootComposite" presStyleCnt="0"/>
      <dgm:spPr/>
    </dgm:pt>
    <dgm:pt modelId="{B97656FB-B5B3-4268-8C07-8B614401D21A}" type="pres">
      <dgm:prSet presAssocID="{E735359C-87AD-4E44-9E76-3376C7F60955}" presName="rootText" presStyleLbl="node2" presStyleIdx="2" presStyleCnt="3" custScaleX="143992" custScaleY="399622" custLinFactNeighborX="-688" custLinFactNeighborY="3524">
        <dgm:presLayoutVars>
          <dgm:chPref val="3"/>
        </dgm:presLayoutVars>
      </dgm:prSet>
      <dgm:spPr/>
      <dgm:t>
        <a:bodyPr/>
        <a:lstStyle/>
        <a:p>
          <a:endParaRPr lang="el-GR"/>
        </a:p>
      </dgm:t>
    </dgm:pt>
    <dgm:pt modelId="{7C7CDB78-F351-43AA-B8E3-B8B6FC90F2FF}" type="pres">
      <dgm:prSet presAssocID="{E735359C-87AD-4E44-9E76-3376C7F60955}" presName="rootConnector" presStyleLbl="node2" presStyleIdx="2" presStyleCnt="3"/>
      <dgm:spPr/>
      <dgm:t>
        <a:bodyPr/>
        <a:lstStyle/>
        <a:p>
          <a:endParaRPr lang="el-GR"/>
        </a:p>
      </dgm:t>
    </dgm:pt>
    <dgm:pt modelId="{A055621D-2AFD-47CC-B742-D22B74D4F038}" type="pres">
      <dgm:prSet presAssocID="{E735359C-87AD-4E44-9E76-3376C7F60955}" presName="hierChild4" presStyleCnt="0"/>
      <dgm:spPr/>
    </dgm:pt>
    <dgm:pt modelId="{A81BF3C6-4BDA-4449-942D-944282F75EF0}" type="pres">
      <dgm:prSet presAssocID="{E735359C-87AD-4E44-9E76-3376C7F60955}" presName="hierChild5" presStyleCnt="0"/>
      <dgm:spPr/>
    </dgm:pt>
    <dgm:pt modelId="{64E5253D-8409-4D12-85FF-C76A3C8E4143}" type="pres">
      <dgm:prSet presAssocID="{6DF7E0F0-3A9A-4C14-B3E9-7024A5D1129D}" presName="hierChild3" presStyleCnt="0"/>
      <dgm:spPr/>
    </dgm:pt>
  </dgm:ptLst>
  <dgm:cxnLst>
    <dgm:cxn modelId="{E0A76CD3-B456-461D-9D0E-962F8BC8701B}" type="presOf" srcId="{CC6E78F8-B349-4C18-B146-07FF55C7377E}" destId="{ED71EF68-58BB-4AC1-B076-9E481895EFDD}" srcOrd="0" destOrd="0" presId="urn:microsoft.com/office/officeart/2005/8/layout/orgChart1"/>
    <dgm:cxn modelId="{902B5E7A-1D7D-48DA-B506-3F92F290AFCF}" srcId="{6DF7E0F0-3A9A-4C14-B3E9-7024A5D1129D}" destId="{1378A470-81E9-421B-B8CB-9C5C2508A305}" srcOrd="0" destOrd="0" parTransId="{2EE04DAB-D01B-4F98-BF3F-9AB54B1C6F98}" sibTransId="{90705A83-1662-4966-9821-7456E2543B9D}"/>
    <dgm:cxn modelId="{E5AAEC0F-62D9-403F-8338-9843CFD3B426}" type="presOf" srcId="{1378A470-81E9-421B-B8CB-9C5C2508A305}" destId="{EDEEA645-2831-43A0-9AEF-9B262BD00E0D}" srcOrd="0" destOrd="0" presId="urn:microsoft.com/office/officeart/2005/8/layout/orgChart1"/>
    <dgm:cxn modelId="{8A3DD84C-AD0C-4F19-82A3-A2A191AA728B}" type="presOf" srcId="{EEFA283A-8C00-4CC3-B486-B7B891134E87}" destId="{595A479B-CBC7-480B-ADBE-806E5101EF9C}" srcOrd="0" destOrd="0" presId="urn:microsoft.com/office/officeart/2005/8/layout/orgChart1"/>
    <dgm:cxn modelId="{DC45B16C-4027-427B-A042-D235AA3BC41D}" type="presOf" srcId="{E735359C-87AD-4E44-9E76-3376C7F60955}" destId="{B97656FB-B5B3-4268-8C07-8B614401D21A}" srcOrd="0" destOrd="0" presId="urn:microsoft.com/office/officeart/2005/8/layout/orgChart1"/>
    <dgm:cxn modelId="{FBA6DEDE-2009-4E29-A1C8-47A2702D210B}" srcId="{EEFA283A-8C00-4CC3-B486-B7B891134E87}" destId="{6DF7E0F0-3A9A-4C14-B3E9-7024A5D1129D}" srcOrd="0" destOrd="0" parTransId="{AD659DDD-92DD-497D-8F83-703925F5591D}" sibTransId="{AFA1191B-3826-44E9-9845-4F06BE2AFBF9}"/>
    <dgm:cxn modelId="{23585AF3-EB52-461E-B530-D9A1754DB80E}" type="presOf" srcId="{6DF7E0F0-3A9A-4C14-B3E9-7024A5D1129D}" destId="{24867946-A42C-406A-82BD-38536140C2C6}" srcOrd="0" destOrd="0" presId="urn:microsoft.com/office/officeart/2005/8/layout/orgChart1"/>
    <dgm:cxn modelId="{10858A2C-4133-409B-8718-4BF417B0D9DC}" type="presOf" srcId="{1378A470-81E9-421B-B8CB-9C5C2508A305}" destId="{B777910D-D673-43BE-8D12-55FBBCEC3654}" srcOrd="1" destOrd="0" presId="urn:microsoft.com/office/officeart/2005/8/layout/orgChart1"/>
    <dgm:cxn modelId="{E8A4F6FE-128A-47E4-BB68-91D95E6082F2}" type="presOf" srcId="{4E5FED80-B981-45E8-9F43-7EE0BAEB7C6C}" destId="{6AD32408-1273-4B90-B420-9EC9C14CE03A}" srcOrd="0" destOrd="0" presId="urn:microsoft.com/office/officeart/2005/8/layout/orgChart1"/>
    <dgm:cxn modelId="{CB5BF85E-BF05-496D-B98F-20202D686BA2}" type="presOf" srcId="{7BF54922-3E2E-4915-935B-7592E17997F1}" destId="{0D8D305A-B69E-40BD-9E3D-B077E4C96C46}" srcOrd="0" destOrd="0" presId="urn:microsoft.com/office/officeart/2005/8/layout/orgChart1"/>
    <dgm:cxn modelId="{11580AFF-02D3-426E-BC2B-BFED765C7458}" srcId="{6DF7E0F0-3A9A-4C14-B3E9-7024A5D1129D}" destId="{E735359C-87AD-4E44-9E76-3376C7F60955}" srcOrd="2" destOrd="0" parTransId="{7BF54922-3E2E-4915-935B-7592E17997F1}" sibTransId="{0E3CC468-839F-4D03-B4C6-1E31EC683B16}"/>
    <dgm:cxn modelId="{3C93A326-316F-45A0-A571-1A8F69140EAD}" srcId="{6DF7E0F0-3A9A-4C14-B3E9-7024A5D1129D}" destId="{4E5FED80-B981-45E8-9F43-7EE0BAEB7C6C}" srcOrd="1" destOrd="0" parTransId="{CC6E78F8-B349-4C18-B146-07FF55C7377E}" sibTransId="{AA5CD40D-5A33-4CB3-BE93-9E88AB81DAB0}"/>
    <dgm:cxn modelId="{16B793A6-596C-4C5C-BD05-2DFBF4DC2A34}" type="presOf" srcId="{4E5FED80-B981-45E8-9F43-7EE0BAEB7C6C}" destId="{0A4982B2-DC66-4E8B-87C8-5DF86ED40436}" srcOrd="1" destOrd="0" presId="urn:microsoft.com/office/officeart/2005/8/layout/orgChart1"/>
    <dgm:cxn modelId="{2AA0C409-DC67-4711-9ED2-D68CC4D4F238}" type="presOf" srcId="{6DF7E0F0-3A9A-4C14-B3E9-7024A5D1129D}" destId="{E69A8515-CD43-4AF6-BF42-560251C84FAF}" srcOrd="1" destOrd="0" presId="urn:microsoft.com/office/officeart/2005/8/layout/orgChart1"/>
    <dgm:cxn modelId="{C84DD0C7-C022-4BE6-A875-623B0F9A2F54}" type="presOf" srcId="{E735359C-87AD-4E44-9E76-3376C7F60955}" destId="{7C7CDB78-F351-43AA-B8E3-B8B6FC90F2FF}" srcOrd="1" destOrd="0" presId="urn:microsoft.com/office/officeart/2005/8/layout/orgChart1"/>
    <dgm:cxn modelId="{0E764C4B-EAC2-4F7F-95B5-2EDC3ED5B1C9}" type="presOf" srcId="{2EE04DAB-D01B-4F98-BF3F-9AB54B1C6F98}" destId="{4CF15788-52CA-41A1-8868-2F723087F179}" srcOrd="0" destOrd="0" presId="urn:microsoft.com/office/officeart/2005/8/layout/orgChart1"/>
    <dgm:cxn modelId="{3CFCBE1F-425E-45CE-B770-3488E5BFF54A}" type="presParOf" srcId="{595A479B-CBC7-480B-ADBE-806E5101EF9C}" destId="{1D4218E2-1976-43E0-BDE7-0C3C6E098D05}" srcOrd="0" destOrd="0" presId="urn:microsoft.com/office/officeart/2005/8/layout/orgChart1"/>
    <dgm:cxn modelId="{343111D9-D93E-40F0-B6BB-2D004A1CE343}" type="presParOf" srcId="{1D4218E2-1976-43E0-BDE7-0C3C6E098D05}" destId="{409DBD58-2DCA-45D2-BB57-42B55B81678F}" srcOrd="0" destOrd="0" presId="urn:microsoft.com/office/officeart/2005/8/layout/orgChart1"/>
    <dgm:cxn modelId="{9ACBE3E5-F5A3-4A0B-8BC6-45679FEACABA}" type="presParOf" srcId="{409DBD58-2DCA-45D2-BB57-42B55B81678F}" destId="{24867946-A42C-406A-82BD-38536140C2C6}" srcOrd="0" destOrd="0" presId="urn:microsoft.com/office/officeart/2005/8/layout/orgChart1"/>
    <dgm:cxn modelId="{62F65196-2207-44E3-B9BE-E53E765BB52C}" type="presParOf" srcId="{409DBD58-2DCA-45D2-BB57-42B55B81678F}" destId="{E69A8515-CD43-4AF6-BF42-560251C84FAF}" srcOrd="1" destOrd="0" presId="urn:microsoft.com/office/officeart/2005/8/layout/orgChart1"/>
    <dgm:cxn modelId="{FC040A89-6D5C-4B42-9AE1-9BBC2A8203DB}" type="presParOf" srcId="{1D4218E2-1976-43E0-BDE7-0C3C6E098D05}" destId="{370303B2-DDC3-4A3C-BFFB-06A78200F376}" srcOrd="1" destOrd="0" presId="urn:microsoft.com/office/officeart/2005/8/layout/orgChart1"/>
    <dgm:cxn modelId="{A9ADD91F-3F0C-42F1-96F0-1F5CEF11D900}" type="presParOf" srcId="{370303B2-DDC3-4A3C-BFFB-06A78200F376}" destId="{4CF15788-52CA-41A1-8868-2F723087F179}" srcOrd="0" destOrd="0" presId="urn:microsoft.com/office/officeart/2005/8/layout/orgChart1"/>
    <dgm:cxn modelId="{6D90F464-D2AD-421B-8BFA-263CD94A2CC3}" type="presParOf" srcId="{370303B2-DDC3-4A3C-BFFB-06A78200F376}" destId="{775AD69E-2E42-4964-A79D-68252545C947}" srcOrd="1" destOrd="0" presId="urn:microsoft.com/office/officeart/2005/8/layout/orgChart1"/>
    <dgm:cxn modelId="{5B02A6DB-D55D-440A-ADBF-66D733ED87AF}" type="presParOf" srcId="{775AD69E-2E42-4964-A79D-68252545C947}" destId="{7A67CEE5-0DFB-40C6-B5A4-FF57C73351EC}" srcOrd="0" destOrd="0" presId="urn:microsoft.com/office/officeart/2005/8/layout/orgChart1"/>
    <dgm:cxn modelId="{B59EDD6F-7A34-4281-A526-4D128E1806AA}" type="presParOf" srcId="{7A67CEE5-0DFB-40C6-B5A4-FF57C73351EC}" destId="{EDEEA645-2831-43A0-9AEF-9B262BD00E0D}" srcOrd="0" destOrd="0" presId="urn:microsoft.com/office/officeart/2005/8/layout/orgChart1"/>
    <dgm:cxn modelId="{03937EEF-5535-4B5D-B51C-B843ABDBB3B0}" type="presParOf" srcId="{7A67CEE5-0DFB-40C6-B5A4-FF57C73351EC}" destId="{B777910D-D673-43BE-8D12-55FBBCEC3654}" srcOrd="1" destOrd="0" presId="urn:microsoft.com/office/officeart/2005/8/layout/orgChart1"/>
    <dgm:cxn modelId="{B969387D-AF52-4AAE-B62F-69983159A3E2}" type="presParOf" srcId="{775AD69E-2E42-4964-A79D-68252545C947}" destId="{14459C95-930E-483A-B8EF-0BC0AD3B56FB}" srcOrd="1" destOrd="0" presId="urn:microsoft.com/office/officeart/2005/8/layout/orgChart1"/>
    <dgm:cxn modelId="{B200C51B-1446-4EDA-ADCB-5544322E24E0}" type="presParOf" srcId="{775AD69E-2E42-4964-A79D-68252545C947}" destId="{94847FEE-3A25-4A7B-BA67-56C37D72AAF8}" srcOrd="2" destOrd="0" presId="urn:microsoft.com/office/officeart/2005/8/layout/orgChart1"/>
    <dgm:cxn modelId="{304C55F0-B4A0-463D-AD4A-70D2D7194923}" type="presParOf" srcId="{370303B2-DDC3-4A3C-BFFB-06A78200F376}" destId="{ED71EF68-58BB-4AC1-B076-9E481895EFDD}" srcOrd="2" destOrd="0" presId="urn:microsoft.com/office/officeart/2005/8/layout/orgChart1"/>
    <dgm:cxn modelId="{737BA99C-4D18-4270-9268-BB2F34C0B473}" type="presParOf" srcId="{370303B2-DDC3-4A3C-BFFB-06A78200F376}" destId="{D830B467-2FFE-48D7-93DB-0BF0501A21D9}" srcOrd="3" destOrd="0" presId="urn:microsoft.com/office/officeart/2005/8/layout/orgChart1"/>
    <dgm:cxn modelId="{228D1BAA-25B8-45FB-B703-5F89A0DF0895}" type="presParOf" srcId="{D830B467-2FFE-48D7-93DB-0BF0501A21D9}" destId="{CA35EA70-77FB-49A8-9F66-FF0B1701CAC2}" srcOrd="0" destOrd="0" presId="urn:microsoft.com/office/officeart/2005/8/layout/orgChart1"/>
    <dgm:cxn modelId="{BE2902B3-B9F7-4EA4-B400-AD8AAF1B4267}" type="presParOf" srcId="{CA35EA70-77FB-49A8-9F66-FF0B1701CAC2}" destId="{6AD32408-1273-4B90-B420-9EC9C14CE03A}" srcOrd="0" destOrd="0" presId="urn:microsoft.com/office/officeart/2005/8/layout/orgChart1"/>
    <dgm:cxn modelId="{620C896A-C959-41F9-AB2E-B2A48DB466A9}" type="presParOf" srcId="{CA35EA70-77FB-49A8-9F66-FF0B1701CAC2}" destId="{0A4982B2-DC66-4E8B-87C8-5DF86ED40436}" srcOrd="1" destOrd="0" presId="urn:microsoft.com/office/officeart/2005/8/layout/orgChart1"/>
    <dgm:cxn modelId="{17A567EC-56C8-48D1-901A-2238469472E3}" type="presParOf" srcId="{D830B467-2FFE-48D7-93DB-0BF0501A21D9}" destId="{8366BC26-5173-4E9A-A9FB-960D89D22859}" srcOrd="1" destOrd="0" presId="urn:microsoft.com/office/officeart/2005/8/layout/orgChart1"/>
    <dgm:cxn modelId="{B74C319D-C4A8-4424-A6E9-1A5EF73A3E89}" type="presParOf" srcId="{D830B467-2FFE-48D7-93DB-0BF0501A21D9}" destId="{D6389E90-254D-4E8B-BEBD-1F35486A82FA}" srcOrd="2" destOrd="0" presId="urn:microsoft.com/office/officeart/2005/8/layout/orgChart1"/>
    <dgm:cxn modelId="{1690F293-1C26-4405-BBCE-12D537C9DA06}" type="presParOf" srcId="{370303B2-DDC3-4A3C-BFFB-06A78200F376}" destId="{0D8D305A-B69E-40BD-9E3D-B077E4C96C46}" srcOrd="4" destOrd="0" presId="urn:microsoft.com/office/officeart/2005/8/layout/orgChart1"/>
    <dgm:cxn modelId="{68B7C211-3983-41B9-A1AE-2788B92E9644}" type="presParOf" srcId="{370303B2-DDC3-4A3C-BFFB-06A78200F376}" destId="{D65F050F-9AD1-4A65-8A74-0A0B7CE20D76}" srcOrd="5" destOrd="0" presId="urn:microsoft.com/office/officeart/2005/8/layout/orgChart1"/>
    <dgm:cxn modelId="{985F78EC-72D5-4B2F-8BAC-929E46F81E53}" type="presParOf" srcId="{D65F050F-9AD1-4A65-8A74-0A0B7CE20D76}" destId="{4549C882-841D-4F44-AA11-27B540C82EAB}" srcOrd="0" destOrd="0" presId="urn:microsoft.com/office/officeart/2005/8/layout/orgChart1"/>
    <dgm:cxn modelId="{ADFC9E5B-71B4-4FBA-82D0-57D792BC9818}" type="presParOf" srcId="{4549C882-841D-4F44-AA11-27B540C82EAB}" destId="{B97656FB-B5B3-4268-8C07-8B614401D21A}" srcOrd="0" destOrd="0" presId="urn:microsoft.com/office/officeart/2005/8/layout/orgChart1"/>
    <dgm:cxn modelId="{12A8FFF3-378A-40C4-A4E9-BF5DA865E639}" type="presParOf" srcId="{4549C882-841D-4F44-AA11-27B540C82EAB}" destId="{7C7CDB78-F351-43AA-B8E3-B8B6FC90F2FF}" srcOrd="1" destOrd="0" presId="urn:microsoft.com/office/officeart/2005/8/layout/orgChart1"/>
    <dgm:cxn modelId="{32E27A1F-4B51-4292-80B4-7DDEF7A6C460}" type="presParOf" srcId="{D65F050F-9AD1-4A65-8A74-0A0B7CE20D76}" destId="{A055621D-2AFD-47CC-B742-D22B74D4F038}" srcOrd="1" destOrd="0" presId="urn:microsoft.com/office/officeart/2005/8/layout/orgChart1"/>
    <dgm:cxn modelId="{8A8702C8-A74B-4B32-90BA-C3E9116415A0}" type="presParOf" srcId="{D65F050F-9AD1-4A65-8A74-0A0B7CE20D76}" destId="{A81BF3C6-4BDA-4449-942D-944282F75EF0}" srcOrd="2" destOrd="0" presId="urn:microsoft.com/office/officeart/2005/8/layout/orgChart1"/>
    <dgm:cxn modelId="{AC0D6623-87FA-49DB-B89C-76A23FDD0BAE}" type="presParOf" srcId="{1D4218E2-1976-43E0-BDE7-0C3C6E098D05}" destId="{64E5253D-8409-4D12-85FF-C76A3C8E414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8D305A-B69E-40BD-9E3D-B077E4C96C46}">
      <dsp:nvSpPr>
        <dsp:cNvPr id="0" name=""/>
        <dsp:cNvSpPr/>
      </dsp:nvSpPr>
      <dsp:spPr>
        <a:xfrm>
          <a:off x="4246714" y="896756"/>
          <a:ext cx="2239951" cy="379392"/>
        </a:xfrm>
        <a:custGeom>
          <a:avLst/>
          <a:gdLst/>
          <a:ahLst/>
          <a:cxnLst/>
          <a:rect l="0" t="0" r="0" b="0"/>
          <a:pathLst>
            <a:path>
              <a:moveTo>
                <a:pt x="0" y="0"/>
              </a:moveTo>
              <a:lnTo>
                <a:pt x="0" y="191227"/>
              </a:lnTo>
              <a:lnTo>
                <a:pt x="2239951" y="191227"/>
              </a:lnTo>
              <a:lnTo>
                <a:pt x="2239951" y="379392"/>
              </a:lnTo>
            </a:path>
          </a:pathLst>
        </a:custGeom>
        <a:noFill/>
        <a:ln w="25400" cap="flat" cmpd="sng" algn="ctr">
          <a:solidFill>
            <a:schemeClr val="accent2">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ED71EF68-58BB-4AC1-B076-9E481895EFDD}">
      <dsp:nvSpPr>
        <dsp:cNvPr id="0" name=""/>
        <dsp:cNvSpPr/>
      </dsp:nvSpPr>
      <dsp:spPr>
        <a:xfrm>
          <a:off x="3737898" y="896756"/>
          <a:ext cx="508815" cy="482813"/>
        </a:xfrm>
        <a:custGeom>
          <a:avLst/>
          <a:gdLst/>
          <a:ahLst/>
          <a:cxnLst/>
          <a:rect l="0" t="0" r="0" b="0"/>
          <a:pathLst>
            <a:path>
              <a:moveTo>
                <a:pt x="508815" y="0"/>
              </a:moveTo>
              <a:lnTo>
                <a:pt x="508815" y="294648"/>
              </a:lnTo>
              <a:lnTo>
                <a:pt x="0" y="294648"/>
              </a:lnTo>
              <a:lnTo>
                <a:pt x="0" y="482813"/>
              </a:lnTo>
            </a:path>
          </a:pathLst>
        </a:custGeom>
        <a:noFill/>
        <a:ln w="25400" cap="flat" cmpd="sng" algn="ctr">
          <a:solidFill>
            <a:schemeClr val="accent2">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4CF15788-52CA-41A1-8868-2F723087F179}">
      <dsp:nvSpPr>
        <dsp:cNvPr id="0" name=""/>
        <dsp:cNvSpPr/>
      </dsp:nvSpPr>
      <dsp:spPr>
        <a:xfrm>
          <a:off x="1443091" y="690151"/>
          <a:ext cx="2803622" cy="206605"/>
        </a:xfrm>
        <a:custGeom>
          <a:avLst/>
          <a:gdLst/>
          <a:ahLst/>
          <a:cxnLst/>
          <a:rect l="0" t="0" r="0" b="0"/>
          <a:pathLst>
            <a:path>
              <a:moveTo>
                <a:pt x="2803622" y="206605"/>
              </a:moveTo>
              <a:lnTo>
                <a:pt x="0" y="0"/>
              </a:lnTo>
            </a:path>
          </a:pathLst>
        </a:custGeom>
        <a:noFill/>
        <a:ln w="25400" cap="flat" cmpd="sng" algn="ctr">
          <a:solidFill>
            <a:schemeClr val="accent2">
              <a:tint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4867946-A42C-406A-82BD-38536140C2C6}">
      <dsp:nvSpPr>
        <dsp:cNvPr id="0" name=""/>
        <dsp:cNvSpPr/>
      </dsp:nvSpPr>
      <dsp:spPr>
        <a:xfrm>
          <a:off x="3350690" y="733"/>
          <a:ext cx="1792047" cy="896023"/>
        </a:xfrm>
        <a:prstGeom prst="rect">
          <a:avLst/>
        </a:prstGeom>
        <a:gradFill rotWithShape="0">
          <a:gsLst>
            <a:gs pos="0">
              <a:schemeClr val="accent2">
                <a:alpha val="80000"/>
                <a:hueOff val="0"/>
                <a:satOff val="0"/>
                <a:lumOff val="0"/>
                <a:alphaOff val="0"/>
                <a:shade val="51000"/>
                <a:satMod val="130000"/>
              </a:schemeClr>
            </a:gs>
            <a:gs pos="80000">
              <a:schemeClr val="accent2">
                <a:alpha val="80000"/>
                <a:hueOff val="0"/>
                <a:satOff val="0"/>
                <a:lumOff val="0"/>
                <a:alphaOff val="0"/>
                <a:shade val="93000"/>
                <a:satMod val="130000"/>
              </a:schemeClr>
            </a:gs>
            <a:gs pos="100000">
              <a:schemeClr val="accent2">
                <a:alpha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l-GR" sz="3200" kern="1200" dirty="0" smtClean="0"/>
            <a:t>Βαρύτητα</a:t>
          </a:r>
          <a:endParaRPr lang="el-GR" sz="3200" kern="1200" dirty="0"/>
        </a:p>
      </dsp:txBody>
      <dsp:txXfrm>
        <a:off x="3350690" y="733"/>
        <a:ext cx="1792047" cy="896023"/>
      </dsp:txXfrm>
    </dsp:sp>
    <dsp:sp modelId="{EDEEA645-2831-43A0-9AEF-9B262BD00E0D}">
      <dsp:nvSpPr>
        <dsp:cNvPr id="0" name=""/>
        <dsp:cNvSpPr/>
      </dsp:nvSpPr>
      <dsp:spPr>
        <a:xfrm>
          <a:off x="428918" y="690151"/>
          <a:ext cx="2028346" cy="2625528"/>
        </a:xfrm>
        <a:prstGeom prst="rect">
          <a:avLst/>
        </a:prstGeom>
        <a:gradFill rotWithShape="0">
          <a:gsLst>
            <a:gs pos="0">
              <a:schemeClr val="accent2">
                <a:alpha val="70000"/>
                <a:hueOff val="0"/>
                <a:satOff val="0"/>
                <a:lumOff val="0"/>
                <a:alphaOff val="0"/>
                <a:shade val="51000"/>
                <a:satMod val="130000"/>
              </a:schemeClr>
            </a:gs>
            <a:gs pos="80000">
              <a:schemeClr val="accent2">
                <a:alpha val="70000"/>
                <a:hueOff val="0"/>
                <a:satOff val="0"/>
                <a:lumOff val="0"/>
                <a:alphaOff val="0"/>
                <a:shade val="93000"/>
                <a:satMod val="130000"/>
              </a:schemeClr>
            </a:gs>
            <a:gs pos="100000">
              <a:schemeClr val="accent2">
                <a:alpha val="7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kern="1200" dirty="0" smtClean="0"/>
            <a:t>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endParaRPr lang="el-GR" sz="1600" kern="1200" dirty="0"/>
        </a:p>
      </dsp:txBody>
      <dsp:txXfrm>
        <a:off x="428918" y="690151"/>
        <a:ext cx="2028346" cy="2625528"/>
      </dsp:txXfrm>
    </dsp:sp>
    <dsp:sp modelId="{6AD32408-1273-4B90-B420-9EC9C14CE03A}">
      <dsp:nvSpPr>
        <dsp:cNvPr id="0" name=""/>
        <dsp:cNvSpPr/>
      </dsp:nvSpPr>
      <dsp:spPr>
        <a:xfrm>
          <a:off x="2841874" y="1379570"/>
          <a:ext cx="1792047" cy="2208088"/>
        </a:xfrm>
        <a:prstGeom prst="rect">
          <a:avLst/>
        </a:prstGeom>
        <a:gradFill rotWithShape="0">
          <a:gsLst>
            <a:gs pos="0">
              <a:schemeClr val="accent2">
                <a:alpha val="70000"/>
                <a:hueOff val="0"/>
                <a:satOff val="0"/>
                <a:lumOff val="0"/>
                <a:alphaOff val="0"/>
                <a:shade val="51000"/>
                <a:satMod val="130000"/>
              </a:schemeClr>
            </a:gs>
            <a:gs pos="80000">
              <a:schemeClr val="accent2">
                <a:alpha val="70000"/>
                <a:hueOff val="0"/>
                <a:satOff val="0"/>
                <a:lumOff val="0"/>
                <a:alphaOff val="0"/>
                <a:shade val="93000"/>
                <a:satMod val="130000"/>
              </a:schemeClr>
            </a:gs>
            <a:gs pos="100000">
              <a:schemeClr val="accent2">
                <a:alpha val="7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kern="1200" dirty="0" smtClean="0"/>
            <a:t>Είναι η αιτία της ύπαρξης της γης, του ήλιου και των άλλων αστρικών σωμάτων. Χωρίς αυτή δεν θα υπήρχε ζωή, όπως τη γνωρίζουμε σήμερα.</a:t>
          </a:r>
          <a:endParaRPr lang="el-GR" sz="1600" kern="1200" dirty="0"/>
        </a:p>
      </dsp:txBody>
      <dsp:txXfrm>
        <a:off x="2841874" y="1379570"/>
        <a:ext cx="1792047" cy="2208088"/>
      </dsp:txXfrm>
    </dsp:sp>
    <dsp:sp modelId="{B97656FB-B5B3-4268-8C07-8B614401D21A}">
      <dsp:nvSpPr>
        <dsp:cNvPr id="0" name=""/>
        <dsp:cNvSpPr/>
      </dsp:nvSpPr>
      <dsp:spPr>
        <a:xfrm>
          <a:off x="5196463" y="1276149"/>
          <a:ext cx="2580404" cy="3580707"/>
        </a:xfrm>
        <a:prstGeom prst="rect">
          <a:avLst/>
        </a:prstGeom>
        <a:gradFill rotWithShape="0">
          <a:gsLst>
            <a:gs pos="0">
              <a:schemeClr val="accent2">
                <a:alpha val="70000"/>
                <a:hueOff val="0"/>
                <a:satOff val="0"/>
                <a:lumOff val="0"/>
                <a:alphaOff val="0"/>
                <a:shade val="51000"/>
                <a:satMod val="130000"/>
              </a:schemeClr>
            </a:gs>
            <a:gs pos="80000">
              <a:schemeClr val="accent2">
                <a:alpha val="70000"/>
                <a:hueOff val="0"/>
                <a:satOff val="0"/>
                <a:lumOff val="0"/>
                <a:alphaOff val="0"/>
                <a:shade val="93000"/>
                <a:satMod val="130000"/>
              </a:schemeClr>
            </a:gs>
            <a:gs pos="100000">
              <a:schemeClr val="accent2">
                <a:alpha val="7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kern="1200" dirty="0" smtClean="0"/>
            <a:t>Η σωστή λειτουργία ενός μεγάλου αριθμού μηχανών, συσκευών και συστημάτων εξαρτάται με κάποιο τρόπο από τη βαρύτητα. Για παράδειγμα η διαφορά στο ύψος μπορεί να χρησιμεύσει σαν πίεση σε ένα υγρό όταν μιλάμε για ένα υδραγωγείο ή για έναν ιατρικό ορό. Επίσης, με τη βοήθεια της βαρύτητας έχουμε τη δυνατότητα να παράγουμε ηλεκτρικό ρεύμα από τα υδροηλεκτρικά εργοστάσια.</a:t>
          </a:r>
          <a:endParaRPr lang="el-GR" sz="1600" kern="1200" dirty="0"/>
        </a:p>
      </dsp:txBody>
      <dsp:txXfrm>
        <a:off x="5196463" y="1276149"/>
        <a:ext cx="2580404" cy="358070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983242C-D5D9-43BF-9B62-20BA08326F31}" type="datetimeFigureOut">
              <a:rPr lang="el-GR" smtClean="0"/>
              <a:t>24/4/2018</a:t>
            </a:fld>
            <a:endParaRPr lang="el-G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DA52167-23A5-4C04-B8D1-7E086772861B}" type="slidenum">
              <a:rPr lang="el-GR" smtClean="0"/>
              <a:t>‹#›</a:t>
            </a:fld>
            <a:endParaRPr lang="el-GR"/>
          </a:p>
        </p:txBody>
      </p:sp>
    </p:spTree>
    <p:extLst>
      <p:ext uri="{BB962C8B-B14F-4D97-AF65-F5344CB8AC3E}">
        <p14:creationId xmlns:p14="http://schemas.microsoft.com/office/powerpoint/2010/main" val="23074924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289FBA-F546-4795-9786-ACC12268B9FC}" type="datetimeFigureOut">
              <a:rPr lang="el-GR" smtClean="0"/>
              <a:t>24/4/2018</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D7F4A9-C565-4EEA-926D-11E1E7658ABD}" type="slidenum">
              <a:rPr lang="el-GR" smtClean="0"/>
              <a:t>‹#›</a:t>
            </a:fld>
            <a:endParaRPr lang="el-GR"/>
          </a:p>
        </p:txBody>
      </p:sp>
    </p:spTree>
    <p:extLst>
      <p:ext uri="{BB962C8B-B14F-4D97-AF65-F5344CB8AC3E}">
        <p14:creationId xmlns:p14="http://schemas.microsoft.com/office/powerpoint/2010/main" val="2212465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l-GR" dirty="0"/>
          </a:p>
        </p:txBody>
      </p:sp>
      <p:sp>
        <p:nvSpPr>
          <p:cNvPr id="4" name="Date Placeholder 3"/>
          <p:cNvSpPr>
            <a:spLocks noGrp="1"/>
          </p:cNvSpPr>
          <p:nvPr>
            <p:ph type="dt" sz="half" idx="10"/>
          </p:nvPr>
        </p:nvSpPr>
        <p:spPr/>
        <p:txBody>
          <a:bodyPr/>
          <a:lstStyle/>
          <a:p>
            <a:fld id="{D73005DE-CE85-4991-97A5-D319FFD0A711}" type="datetime1">
              <a:rPr lang="el-GR" smtClean="0"/>
              <a:t>24/4/2018</a:t>
            </a:fld>
            <a:endParaRPr lang="el-GR"/>
          </a:p>
        </p:txBody>
      </p:sp>
      <p:sp>
        <p:nvSpPr>
          <p:cNvPr id="5" name="Footer Placeholder 4"/>
          <p:cNvSpPr>
            <a:spLocks noGrp="1"/>
          </p:cNvSpPr>
          <p:nvPr>
            <p:ph type="ftr" sz="quarter" idx="11"/>
          </p:nvPr>
        </p:nvSpPr>
        <p:spPr/>
        <p:txBody>
          <a:bodyPr/>
          <a:lstStyle/>
          <a:p>
            <a:r>
              <a:rPr lang="en-US" smtClean="0"/>
              <a:t>H </a:t>
            </a:r>
            <a:r>
              <a:rPr lang="el-GR" smtClean="0"/>
              <a:t>βαρύτητα</a:t>
            </a:r>
            <a:endParaRPr lang="el-GR"/>
          </a:p>
        </p:txBody>
      </p:sp>
      <p:sp>
        <p:nvSpPr>
          <p:cNvPr id="6" name="Slide Number Placeholder 5"/>
          <p:cNvSpPr>
            <a:spLocks noGrp="1"/>
          </p:cNvSpPr>
          <p:nvPr>
            <p:ph type="sldNum" sz="quarter" idx="12"/>
          </p:nvPr>
        </p:nvSpPr>
        <p:spPr/>
        <p:txBody>
          <a:bodyPr/>
          <a:lstStyle/>
          <a:p>
            <a:fld id="{D3712EE2-C015-414E-89F1-D8442BC02626}" type="slidenum">
              <a:rPr lang="el-GR" smtClean="0"/>
              <a:t>‹#›</a:t>
            </a:fld>
            <a:endParaRPr lang="el-GR"/>
          </a:p>
        </p:txBody>
      </p:sp>
      <p:pic>
        <p:nvPicPr>
          <p:cNvPr id="8" name="Picture 7"/>
          <p:cNvPicPr>
            <a:picLocks noChangeAspect="1"/>
          </p:cNvPicPr>
          <p:nvPr userDrawn="1"/>
        </p:nvPicPr>
        <p:blipFill>
          <a:blip r:embed="rId2">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tretch>
            <a:fillRect/>
          </a:stretch>
        </p:blipFill>
        <p:spPr>
          <a:xfrm>
            <a:off x="0" y="5122746"/>
            <a:ext cx="2775853" cy="1728192"/>
          </a:xfrm>
          <a:prstGeom prst="rect">
            <a:avLst/>
          </a:prstGeom>
        </p:spPr>
      </p:pic>
    </p:spTree>
    <p:extLst>
      <p:ext uri="{BB962C8B-B14F-4D97-AF65-F5344CB8AC3E}">
        <p14:creationId xmlns:p14="http://schemas.microsoft.com/office/powerpoint/2010/main" val="3024242288"/>
      </p:ext>
    </p:extLst>
  </p:cSld>
  <p:clrMapOvr>
    <a:masterClrMapping/>
  </p:clrMapOvr>
  <p:transition spd="slow">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DD730932-3852-4F93-8C60-D4438931911A}" type="datetime1">
              <a:rPr lang="el-GR" smtClean="0"/>
              <a:t>24/4/2018</a:t>
            </a:fld>
            <a:endParaRPr lang="el-GR"/>
          </a:p>
        </p:txBody>
      </p:sp>
      <p:sp>
        <p:nvSpPr>
          <p:cNvPr id="5" name="Footer Placeholder 4"/>
          <p:cNvSpPr>
            <a:spLocks noGrp="1"/>
          </p:cNvSpPr>
          <p:nvPr>
            <p:ph type="ftr" sz="quarter" idx="11"/>
          </p:nvPr>
        </p:nvSpPr>
        <p:spPr/>
        <p:txBody>
          <a:bodyPr/>
          <a:lstStyle/>
          <a:p>
            <a:r>
              <a:rPr lang="en-US" smtClean="0"/>
              <a:t>H </a:t>
            </a:r>
            <a:r>
              <a:rPr lang="el-GR" smtClean="0"/>
              <a:t>βαρύτητα</a:t>
            </a:r>
            <a:endParaRPr lang="el-GR"/>
          </a:p>
        </p:txBody>
      </p:sp>
      <p:sp>
        <p:nvSpPr>
          <p:cNvPr id="6" name="Slide Number Placeholder 5"/>
          <p:cNvSpPr>
            <a:spLocks noGrp="1"/>
          </p:cNvSpPr>
          <p:nvPr>
            <p:ph type="sldNum" sz="quarter" idx="12"/>
          </p:nvPr>
        </p:nvSpPr>
        <p:spPr/>
        <p:txBody>
          <a:bodyPr/>
          <a:lstStyle/>
          <a:p>
            <a:fld id="{D3712EE2-C015-414E-89F1-D8442BC02626}" type="slidenum">
              <a:rPr lang="el-GR" smtClean="0"/>
              <a:t>‹#›</a:t>
            </a:fld>
            <a:endParaRPr lang="el-GR"/>
          </a:p>
        </p:txBody>
      </p:sp>
    </p:spTree>
    <p:extLst>
      <p:ext uri="{BB962C8B-B14F-4D97-AF65-F5344CB8AC3E}">
        <p14:creationId xmlns:p14="http://schemas.microsoft.com/office/powerpoint/2010/main" val="655423817"/>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5E3B0D2C-BD87-42AC-AE6C-CDBF380DE4D8}" type="datetime1">
              <a:rPr lang="el-GR" smtClean="0"/>
              <a:t>24/4/2018</a:t>
            </a:fld>
            <a:endParaRPr lang="el-GR"/>
          </a:p>
        </p:txBody>
      </p:sp>
      <p:sp>
        <p:nvSpPr>
          <p:cNvPr id="5" name="Footer Placeholder 4"/>
          <p:cNvSpPr>
            <a:spLocks noGrp="1"/>
          </p:cNvSpPr>
          <p:nvPr>
            <p:ph type="ftr" sz="quarter" idx="11"/>
          </p:nvPr>
        </p:nvSpPr>
        <p:spPr/>
        <p:txBody>
          <a:bodyPr/>
          <a:lstStyle/>
          <a:p>
            <a:r>
              <a:rPr lang="en-US" smtClean="0"/>
              <a:t>H </a:t>
            </a:r>
            <a:r>
              <a:rPr lang="el-GR" smtClean="0"/>
              <a:t>βαρύτητα</a:t>
            </a:r>
            <a:endParaRPr lang="el-GR"/>
          </a:p>
        </p:txBody>
      </p:sp>
      <p:sp>
        <p:nvSpPr>
          <p:cNvPr id="6" name="Slide Number Placeholder 5"/>
          <p:cNvSpPr>
            <a:spLocks noGrp="1"/>
          </p:cNvSpPr>
          <p:nvPr>
            <p:ph type="sldNum" sz="quarter" idx="12"/>
          </p:nvPr>
        </p:nvSpPr>
        <p:spPr/>
        <p:txBody>
          <a:bodyPr/>
          <a:lstStyle/>
          <a:p>
            <a:fld id="{D3712EE2-C015-414E-89F1-D8442BC02626}" type="slidenum">
              <a:rPr lang="el-GR" smtClean="0"/>
              <a:t>‹#›</a:t>
            </a:fld>
            <a:endParaRPr lang="el-GR"/>
          </a:p>
        </p:txBody>
      </p:sp>
    </p:spTree>
    <p:extLst>
      <p:ext uri="{BB962C8B-B14F-4D97-AF65-F5344CB8AC3E}">
        <p14:creationId xmlns:p14="http://schemas.microsoft.com/office/powerpoint/2010/main" val="1835089058"/>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7ACF092C-C20B-4B66-AD36-4323118533C6}" type="datetime1">
              <a:rPr lang="el-GR" smtClean="0"/>
              <a:t>24/4/2018</a:t>
            </a:fld>
            <a:endParaRPr lang="el-GR"/>
          </a:p>
        </p:txBody>
      </p:sp>
      <p:sp>
        <p:nvSpPr>
          <p:cNvPr id="4" name="Footer Placeholder 3"/>
          <p:cNvSpPr>
            <a:spLocks noGrp="1"/>
          </p:cNvSpPr>
          <p:nvPr>
            <p:ph type="ftr" sz="quarter" idx="11"/>
          </p:nvPr>
        </p:nvSpPr>
        <p:spPr/>
        <p:txBody>
          <a:bodyPr/>
          <a:lstStyle/>
          <a:p>
            <a:r>
              <a:rPr lang="en-US" smtClean="0"/>
              <a:t>H </a:t>
            </a:r>
            <a:r>
              <a:rPr lang="el-GR" smtClean="0"/>
              <a:t>βαρύτητα</a:t>
            </a:r>
            <a:endParaRPr lang="el-GR"/>
          </a:p>
        </p:txBody>
      </p:sp>
      <p:sp>
        <p:nvSpPr>
          <p:cNvPr id="5" name="Slide Number Placeholder 4"/>
          <p:cNvSpPr>
            <a:spLocks noGrp="1"/>
          </p:cNvSpPr>
          <p:nvPr>
            <p:ph type="sldNum" sz="quarter" idx="12"/>
          </p:nvPr>
        </p:nvSpPr>
        <p:spPr/>
        <p:txBody>
          <a:bodyPr/>
          <a:lstStyle/>
          <a:p>
            <a:fld id="{D3712EE2-C015-414E-89F1-D8442BC02626}" type="slidenum">
              <a:rPr lang="el-GR" smtClean="0"/>
              <a:t>‹#›</a:t>
            </a:fld>
            <a:endParaRPr lang="el-GR"/>
          </a:p>
        </p:txBody>
      </p:sp>
    </p:spTree>
    <p:extLst>
      <p:ext uri="{BB962C8B-B14F-4D97-AF65-F5344CB8AC3E}">
        <p14:creationId xmlns:p14="http://schemas.microsoft.com/office/powerpoint/2010/main" val="989745072"/>
      </p:ext>
    </p:extLst>
  </p:cSld>
  <p:clrMapOvr>
    <a:masterClrMapping/>
  </p:clrMapOvr>
  <p:transition spd="slow">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87624" y="-171400"/>
            <a:ext cx="7581528" cy="1152128"/>
          </a:xfrm>
        </p:spPr>
        <p:txBody>
          <a:bodyPr/>
          <a:lstStyle>
            <a:lvl1pPr algn="l">
              <a:defRPr sz="1600">
                <a:solidFill>
                  <a:schemeClr val="bg1"/>
                </a:solidFill>
              </a:defRPr>
            </a:lvl1pPr>
          </a:lstStyle>
          <a:p>
            <a:r>
              <a:rPr lang="el-GR" dirty="0" smtClean="0"/>
              <a:t>Παιδαγωγικό Τμήμα Δημοτικής  Εκπαίδευσης</a:t>
            </a:r>
            <a:br>
              <a:rPr lang="el-GR" dirty="0" smtClean="0"/>
            </a:br>
            <a:r>
              <a:rPr lang="el-GR" dirty="0" smtClean="0"/>
              <a:t>                                                                        </a:t>
            </a:r>
            <a:endParaRPr lang="el-GR" dirty="0"/>
          </a:p>
        </p:txBody>
      </p:sp>
      <p:sp>
        <p:nvSpPr>
          <p:cNvPr id="3" name="Content Placeholder 2"/>
          <p:cNvSpPr>
            <a:spLocks noGrp="1"/>
          </p:cNvSpPr>
          <p:nvPr>
            <p:ph idx="1"/>
          </p:nvPr>
        </p:nvSpPr>
        <p:spPr>
          <a:xfrm>
            <a:off x="457666" y="1628800"/>
            <a:ext cx="8229600" cy="4569371"/>
          </a:xfrm>
        </p:spPr>
        <p:txBody>
          <a:bodyPr/>
          <a:lstStyle>
            <a:lvl1pPr>
              <a:defRPr sz="1600"/>
            </a:lvl1pPr>
            <a:lvl2pPr>
              <a:defRPr>
                <a:solidFill>
                  <a:schemeClr val="bg1"/>
                </a:solidFill>
              </a:defRPr>
            </a:lvl2pPr>
          </a:lstStyle>
          <a:p>
            <a:pPr lvl="0"/>
            <a:r>
              <a:rPr lang="en-US" dirty="0" smtClean="0"/>
              <a:t>Click to edit Master text styles</a:t>
            </a:r>
          </a:p>
          <a:p>
            <a:pPr lvl="1"/>
            <a:r>
              <a:rPr lang="en-US" dirty="0" smtClean="0"/>
              <a:t>Second level</a:t>
            </a:r>
            <a:r>
              <a:rPr lang="el-GR" dirty="0" smtClean="0"/>
              <a:t/>
            </a:r>
            <a:br>
              <a:rPr lang="el-GR" dirty="0" smtClean="0"/>
            </a:br>
            <a:r>
              <a:rPr lang="el-GR" dirty="0" smtClean="0"/>
              <a:t>                                                                           ΒΑΡΥΤΗΤΑ (ΧΡΟΝΟΣ)</a:t>
            </a:r>
            <a:endParaRPr lang="en-US" dirty="0" smtClean="0"/>
          </a:p>
          <a:p>
            <a:pPr lvl="2"/>
            <a:r>
              <a:rPr lang="en-US" dirty="0" smtClean="0"/>
              <a:t>Third level</a:t>
            </a:r>
          </a:p>
          <a:p>
            <a:pPr lvl="3"/>
            <a:r>
              <a:rPr lang="en-US" dirty="0" smtClean="0"/>
              <a:t>Fourth level</a:t>
            </a:r>
          </a:p>
          <a:p>
            <a:pPr lvl="4"/>
            <a:r>
              <a:rPr lang="en-US" dirty="0" smtClean="0"/>
              <a:t>Fifth level</a:t>
            </a:r>
            <a:endParaRPr lang="el-GR" dirty="0"/>
          </a:p>
        </p:txBody>
      </p:sp>
      <p:sp>
        <p:nvSpPr>
          <p:cNvPr id="4" name="Date Placeholder 3"/>
          <p:cNvSpPr>
            <a:spLocks noGrp="1"/>
          </p:cNvSpPr>
          <p:nvPr>
            <p:ph type="dt" sz="half" idx="10"/>
          </p:nvPr>
        </p:nvSpPr>
        <p:spPr/>
        <p:txBody>
          <a:bodyPr/>
          <a:lstStyle/>
          <a:p>
            <a:fld id="{E0A54D48-A7CD-43A0-A7F0-979811B0310B}" type="datetime1">
              <a:rPr lang="el-GR" smtClean="0"/>
              <a:t>24/4/2018</a:t>
            </a:fld>
            <a:endParaRPr lang="el-GR"/>
          </a:p>
        </p:txBody>
      </p:sp>
      <p:sp>
        <p:nvSpPr>
          <p:cNvPr id="5" name="Footer Placeholder 4"/>
          <p:cNvSpPr>
            <a:spLocks noGrp="1"/>
          </p:cNvSpPr>
          <p:nvPr>
            <p:ph type="ftr" sz="quarter" idx="11"/>
          </p:nvPr>
        </p:nvSpPr>
        <p:spPr/>
        <p:txBody>
          <a:bodyPr/>
          <a:lstStyle/>
          <a:p>
            <a:r>
              <a:rPr lang="en-US" smtClean="0"/>
              <a:t>H </a:t>
            </a:r>
            <a:r>
              <a:rPr lang="el-GR" smtClean="0"/>
              <a:t>βαρύτητα</a:t>
            </a:r>
            <a:endParaRPr lang="el-GR"/>
          </a:p>
        </p:txBody>
      </p:sp>
      <p:sp>
        <p:nvSpPr>
          <p:cNvPr id="6" name="Slide Number Placeholder 5"/>
          <p:cNvSpPr>
            <a:spLocks noGrp="1"/>
          </p:cNvSpPr>
          <p:nvPr>
            <p:ph type="sldNum" sz="quarter" idx="12"/>
          </p:nvPr>
        </p:nvSpPr>
        <p:spPr/>
        <p:txBody>
          <a:bodyPr/>
          <a:lstStyle/>
          <a:p>
            <a:fld id="{D3712EE2-C015-414E-89F1-D8442BC02626}" type="slidenum">
              <a:rPr lang="el-GR" smtClean="0"/>
              <a:t>‹#›</a:t>
            </a:fld>
            <a:endParaRPr lang="el-GR"/>
          </a:p>
        </p:txBody>
      </p:sp>
    </p:spTree>
    <p:extLst>
      <p:ext uri="{BB962C8B-B14F-4D97-AF65-F5344CB8AC3E}">
        <p14:creationId xmlns:p14="http://schemas.microsoft.com/office/powerpoint/2010/main" val="3976549324"/>
      </p:ext>
    </p:extLst>
  </p:cSld>
  <p:clrMapOvr>
    <a:masterClrMapping/>
  </p:clrMapOvr>
  <p:transition spd="slow">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ED2108-B710-4DE5-B490-D53F456E7BE5}" type="datetime1">
              <a:rPr lang="el-GR" smtClean="0"/>
              <a:t>24/4/2018</a:t>
            </a:fld>
            <a:endParaRPr lang="el-GR"/>
          </a:p>
        </p:txBody>
      </p:sp>
      <p:sp>
        <p:nvSpPr>
          <p:cNvPr id="5" name="Footer Placeholder 4"/>
          <p:cNvSpPr>
            <a:spLocks noGrp="1"/>
          </p:cNvSpPr>
          <p:nvPr>
            <p:ph type="ftr" sz="quarter" idx="11"/>
          </p:nvPr>
        </p:nvSpPr>
        <p:spPr/>
        <p:txBody>
          <a:bodyPr/>
          <a:lstStyle/>
          <a:p>
            <a:r>
              <a:rPr lang="en-US" smtClean="0"/>
              <a:t>H </a:t>
            </a:r>
            <a:r>
              <a:rPr lang="el-GR" smtClean="0"/>
              <a:t>βαρύτητα</a:t>
            </a:r>
            <a:endParaRPr lang="el-GR"/>
          </a:p>
        </p:txBody>
      </p:sp>
      <p:sp>
        <p:nvSpPr>
          <p:cNvPr id="6" name="Slide Number Placeholder 5"/>
          <p:cNvSpPr>
            <a:spLocks noGrp="1"/>
          </p:cNvSpPr>
          <p:nvPr>
            <p:ph type="sldNum" sz="quarter" idx="12"/>
          </p:nvPr>
        </p:nvSpPr>
        <p:spPr/>
        <p:txBody>
          <a:bodyPr/>
          <a:lstStyle/>
          <a:p>
            <a:fld id="{D3712EE2-C015-414E-89F1-D8442BC02626}" type="slidenum">
              <a:rPr lang="el-GR" smtClean="0"/>
              <a:t>‹#›</a:t>
            </a:fld>
            <a:endParaRPr lang="el-GR"/>
          </a:p>
        </p:txBody>
      </p:sp>
    </p:spTree>
    <p:extLst>
      <p:ext uri="{BB962C8B-B14F-4D97-AF65-F5344CB8AC3E}">
        <p14:creationId xmlns:p14="http://schemas.microsoft.com/office/powerpoint/2010/main" val="2207343504"/>
      </p:ext>
    </p:extLst>
  </p:cSld>
  <p:clrMapOvr>
    <a:masterClrMapping/>
  </p:clrMapOvr>
  <p:transition spd="slow">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69E7D7DB-8E99-4ED8-A91D-3E76C577C071}" type="datetime1">
              <a:rPr lang="el-GR" smtClean="0"/>
              <a:t>24/4/2018</a:t>
            </a:fld>
            <a:endParaRPr lang="el-GR"/>
          </a:p>
        </p:txBody>
      </p:sp>
      <p:sp>
        <p:nvSpPr>
          <p:cNvPr id="6" name="Footer Placeholder 5"/>
          <p:cNvSpPr>
            <a:spLocks noGrp="1"/>
          </p:cNvSpPr>
          <p:nvPr>
            <p:ph type="ftr" sz="quarter" idx="11"/>
          </p:nvPr>
        </p:nvSpPr>
        <p:spPr/>
        <p:txBody>
          <a:bodyPr/>
          <a:lstStyle/>
          <a:p>
            <a:r>
              <a:rPr lang="en-US" smtClean="0"/>
              <a:t>H </a:t>
            </a:r>
            <a:r>
              <a:rPr lang="el-GR" smtClean="0"/>
              <a:t>βαρύτητα</a:t>
            </a:r>
            <a:endParaRPr lang="el-GR"/>
          </a:p>
        </p:txBody>
      </p:sp>
      <p:sp>
        <p:nvSpPr>
          <p:cNvPr id="7" name="Slide Number Placeholder 6"/>
          <p:cNvSpPr>
            <a:spLocks noGrp="1"/>
          </p:cNvSpPr>
          <p:nvPr>
            <p:ph type="sldNum" sz="quarter" idx="12"/>
          </p:nvPr>
        </p:nvSpPr>
        <p:spPr/>
        <p:txBody>
          <a:bodyPr/>
          <a:lstStyle/>
          <a:p>
            <a:fld id="{D3712EE2-C015-414E-89F1-D8442BC02626}" type="slidenum">
              <a:rPr lang="el-GR" smtClean="0"/>
              <a:t>‹#›</a:t>
            </a:fld>
            <a:endParaRPr lang="el-GR"/>
          </a:p>
        </p:txBody>
      </p:sp>
    </p:spTree>
    <p:extLst>
      <p:ext uri="{BB962C8B-B14F-4D97-AF65-F5344CB8AC3E}">
        <p14:creationId xmlns:p14="http://schemas.microsoft.com/office/powerpoint/2010/main" val="2566944915"/>
      </p:ext>
    </p:extLst>
  </p:cSld>
  <p:clrMapOvr>
    <a:masterClrMapping/>
  </p:clrMapOvr>
  <p:transition spd="slow">
    <p:wip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B2815601-326F-46E9-9BCE-0CC299D93575}" type="datetime1">
              <a:rPr lang="el-GR" smtClean="0"/>
              <a:t>24/4/2018</a:t>
            </a:fld>
            <a:endParaRPr lang="el-GR"/>
          </a:p>
        </p:txBody>
      </p:sp>
      <p:sp>
        <p:nvSpPr>
          <p:cNvPr id="8" name="Footer Placeholder 7"/>
          <p:cNvSpPr>
            <a:spLocks noGrp="1"/>
          </p:cNvSpPr>
          <p:nvPr>
            <p:ph type="ftr" sz="quarter" idx="11"/>
          </p:nvPr>
        </p:nvSpPr>
        <p:spPr/>
        <p:txBody>
          <a:bodyPr/>
          <a:lstStyle/>
          <a:p>
            <a:r>
              <a:rPr lang="en-US" smtClean="0"/>
              <a:t>H </a:t>
            </a:r>
            <a:r>
              <a:rPr lang="el-GR" smtClean="0"/>
              <a:t>βαρύτητα</a:t>
            </a:r>
            <a:endParaRPr lang="el-GR"/>
          </a:p>
        </p:txBody>
      </p:sp>
      <p:sp>
        <p:nvSpPr>
          <p:cNvPr id="9" name="Slide Number Placeholder 8"/>
          <p:cNvSpPr>
            <a:spLocks noGrp="1"/>
          </p:cNvSpPr>
          <p:nvPr>
            <p:ph type="sldNum" sz="quarter" idx="12"/>
          </p:nvPr>
        </p:nvSpPr>
        <p:spPr/>
        <p:txBody>
          <a:bodyPr/>
          <a:lstStyle/>
          <a:p>
            <a:fld id="{D3712EE2-C015-414E-89F1-D8442BC02626}" type="slidenum">
              <a:rPr lang="el-GR" smtClean="0"/>
              <a:t>‹#›</a:t>
            </a:fld>
            <a:endParaRPr lang="el-GR"/>
          </a:p>
        </p:txBody>
      </p:sp>
    </p:spTree>
    <p:extLst>
      <p:ext uri="{BB962C8B-B14F-4D97-AF65-F5344CB8AC3E}">
        <p14:creationId xmlns:p14="http://schemas.microsoft.com/office/powerpoint/2010/main" val="2131435965"/>
      </p:ext>
    </p:extLst>
  </p:cSld>
  <p:clrMapOvr>
    <a:masterClrMapping/>
  </p:clrMapOvr>
  <p:transition spd="slow">
    <p:wip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7584" y="-315416"/>
            <a:ext cx="4608512" cy="1143000"/>
          </a:xfrm>
        </p:spPr>
        <p:txBody>
          <a:bodyPr>
            <a:normAutofit/>
          </a:bodyPr>
          <a:lstStyle>
            <a:lvl1pPr>
              <a:defRPr sz="1600">
                <a:solidFill>
                  <a:schemeClr val="bg1"/>
                </a:solidFill>
              </a:defRPr>
            </a:lvl1pPr>
          </a:lstStyle>
          <a:p>
            <a:r>
              <a:rPr lang="el-GR" dirty="0" smtClean="0"/>
              <a:t>Παιδαγωγικό Τμήμα Δημοτικής  Εκπαίδευσης</a:t>
            </a:r>
            <a:endParaRPr lang="el-GR" dirty="0"/>
          </a:p>
        </p:txBody>
      </p:sp>
      <p:sp>
        <p:nvSpPr>
          <p:cNvPr id="3" name="Date Placeholder 2"/>
          <p:cNvSpPr>
            <a:spLocks noGrp="1"/>
          </p:cNvSpPr>
          <p:nvPr>
            <p:ph type="dt" sz="half" idx="10"/>
          </p:nvPr>
        </p:nvSpPr>
        <p:spPr/>
        <p:txBody>
          <a:bodyPr/>
          <a:lstStyle/>
          <a:p>
            <a:fld id="{38E734D6-1227-4EEB-AF1E-54410123F3E2}" type="datetime1">
              <a:rPr lang="el-GR" smtClean="0"/>
              <a:t>24/4/2018</a:t>
            </a:fld>
            <a:endParaRPr lang="el-GR"/>
          </a:p>
        </p:txBody>
      </p:sp>
      <p:sp>
        <p:nvSpPr>
          <p:cNvPr id="4" name="Footer Placeholder 3"/>
          <p:cNvSpPr>
            <a:spLocks noGrp="1"/>
          </p:cNvSpPr>
          <p:nvPr>
            <p:ph type="ftr" sz="quarter" idx="11"/>
          </p:nvPr>
        </p:nvSpPr>
        <p:spPr/>
        <p:txBody>
          <a:bodyPr/>
          <a:lstStyle/>
          <a:p>
            <a:r>
              <a:rPr lang="en-US" smtClean="0"/>
              <a:t>H </a:t>
            </a:r>
            <a:r>
              <a:rPr lang="el-GR" smtClean="0"/>
              <a:t>βαρύτητα</a:t>
            </a:r>
            <a:endParaRPr lang="el-GR"/>
          </a:p>
        </p:txBody>
      </p:sp>
      <p:sp>
        <p:nvSpPr>
          <p:cNvPr id="5" name="Slide Number Placeholder 4"/>
          <p:cNvSpPr>
            <a:spLocks noGrp="1"/>
          </p:cNvSpPr>
          <p:nvPr>
            <p:ph type="sldNum" sz="quarter" idx="12"/>
          </p:nvPr>
        </p:nvSpPr>
        <p:spPr/>
        <p:txBody>
          <a:bodyPr/>
          <a:lstStyle/>
          <a:p>
            <a:fld id="{D3712EE2-C015-414E-89F1-D8442BC02626}" type="slidenum">
              <a:rPr lang="el-GR" smtClean="0"/>
              <a:t>‹#›</a:t>
            </a:fld>
            <a:endParaRPr lang="el-GR"/>
          </a:p>
        </p:txBody>
      </p:sp>
    </p:spTree>
    <p:extLst>
      <p:ext uri="{BB962C8B-B14F-4D97-AF65-F5344CB8AC3E}">
        <p14:creationId xmlns:p14="http://schemas.microsoft.com/office/powerpoint/2010/main" val="2993560762"/>
      </p:ext>
    </p:extLst>
  </p:cSld>
  <p:clrMapOvr>
    <a:masterClrMapping/>
  </p:clrMapOvr>
  <p:transition spd="slow">
    <p:wip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864048-DB79-4518-90A8-993DB80066A7}" type="datetime1">
              <a:rPr lang="el-GR" smtClean="0"/>
              <a:t>24/4/2018</a:t>
            </a:fld>
            <a:endParaRPr lang="el-GR"/>
          </a:p>
        </p:txBody>
      </p:sp>
      <p:sp>
        <p:nvSpPr>
          <p:cNvPr id="3" name="Footer Placeholder 2"/>
          <p:cNvSpPr>
            <a:spLocks noGrp="1"/>
          </p:cNvSpPr>
          <p:nvPr>
            <p:ph type="ftr" sz="quarter" idx="11"/>
          </p:nvPr>
        </p:nvSpPr>
        <p:spPr/>
        <p:txBody>
          <a:bodyPr/>
          <a:lstStyle/>
          <a:p>
            <a:r>
              <a:rPr lang="en-US" smtClean="0"/>
              <a:t>H </a:t>
            </a:r>
            <a:r>
              <a:rPr lang="el-GR" smtClean="0"/>
              <a:t>βαρύτητα</a:t>
            </a:r>
            <a:endParaRPr lang="el-GR"/>
          </a:p>
        </p:txBody>
      </p:sp>
      <p:sp>
        <p:nvSpPr>
          <p:cNvPr id="4" name="Slide Number Placeholder 3"/>
          <p:cNvSpPr>
            <a:spLocks noGrp="1"/>
          </p:cNvSpPr>
          <p:nvPr>
            <p:ph type="sldNum" sz="quarter" idx="12"/>
          </p:nvPr>
        </p:nvSpPr>
        <p:spPr/>
        <p:txBody>
          <a:bodyPr/>
          <a:lstStyle/>
          <a:p>
            <a:fld id="{D3712EE2-C015-414E-89F1-D8442BC02626}" type="slidenum">
              <a:rPr lang="el-GR" smtClean="0"/>
              <a:t>‹#›</a:t>
            </a:fld>
            <a:endParaRPr lang="el-GR"/>
          </a:p>
        </p:txBody>
      </p:sp>
    </p:spTree>
    <p:extLst>
      <p:ext uri="{BB962C8B-B14F-4D97-AF65-F5344CB8AC3E}">
        <p14:creationId xmlns:p14="http://schemas.microsoft.com/office/powerpoint/2010/main" val="850094408"/>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5C0E1D-5B5A-446C-A3BA-97748C3EBE73}" type="datetime1">
              <a:rPr lang="el-GR" smtClean="0"/>
              <a:t>24/4/2018</a:t>
            </a:fld>
            <a:endParaRPr lang="el-GR"/>
          </a:p>
        </p:txBody>
      </p:sp>
      <p:sp>
        <p:nvSpPr>
          <p:cNvPr id="6" name="Footer Placeholder 5"/>
          <p:cNvSpPr>
            <a:spLocks noGrp="1"/>
          </p:cNvSpPr>
          <p:nvPr>
            <p:ph type="ftr" sz="quarter" idx="11"/>
          </p:nvPr>
        </p:nvSpPr>
        <p:spPr/>
        <p:txBody>
          <a:bodyPr/>
          <a:lstStyle/>
          <a:p>
            <a:r>
              <a:rPr lang="en-US" smtClean="0"/>
              <a:t>H </a:t>
            </a:r>
            <a:r>
              <a:rPr lang="el-GR" smtClean="0"/>
              <a:t>βαρύτητα</a:t>
            </a:r>
            <a:endParaRPr lang="el-GR"/>
          </a:p>
        </p:txBody>
      </p:sp>
      <p:sp>
        <p:nvSpPr>
          <p:cNvPr id="7" name="Slide Number Placeholder 6"/>
          <p:cNvSpPr>
            <a:spLocks noGrp="1"/>
          </p:cNvSpPr>
          <p:nvPr>
            <p:ph type="sldNum" sz="quarter" idx="12"/>
          </p:nvPr>
        </p:nvSpPr>
        <p:spPr/>
        <p:txBody>
          <a:bodyPr/>
          <a:lstStyle/>
          <a:p>
            <a:fld id="{D3712EE2-C015-414E-89F1-D8442BC02626}" type="slidenum">
              <a:rPr lang="el-GR" smtClean="0"/>
              <a:t>‹#›</a:t>
            </a:fld>
            <a:endParaRPr lang="el-GR"/>
          </a:p>
        </p:txBody>
      </p:sp>
    </p:spTree>
    <p:extLst>
      <p:ext uri="{BB962C8B-B14F-4D97-AF65-F5344CB8AC3E}">
        <p14:creationId xmlns:p14="http://schemas.microsoft.com/office/powerpoint/2010/main" val="765175192"/>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DC2F4B-73F5-439F-9ACE-7E5D67F5BD84}" type="datetime1">
              <a:rPr lang="el-GR" smtClean="0"/>
              <a:t>24/4/2018</a:t>
            </a:fld>
            <a:endParaRPr lang="el-GR"/>
          </a:p>
        </p:txBody>
      </p:sp>
      <p:sp>
        <p:nvSpPr>
          <p:cNvPr id="6" name="Footer Placeholder 5"/>
          <p:cNvSpPr>
            <a:spLocks noGrp="1"/>
          </p:cNvSpPr>
          <p:nvPr>
            <p:ph type="ftr" sz="quarter" idx="11"/>
          </p:nvPr>
        </p:nvSpPr>
        <p:spPr/>
        <p:txBody>
          <a:bodyPr/>
          <a:lstStyle/>
          <a:p>
            <a:r>
              <a:rPr lang="en-US" smtClean="0"/>
              <a:t>H </a:t>
            </a:r>
            <a:r>
              <a:rPr lang="el-GR" smtClean="0"/>
              <a:t>βαρύτητα</a:t>
            </a:r>
            <a:endParaRPr lang="el-GR"/>
          </a:p>
        </p:txBody>
      </p:sp>
      <p:sp>
        <p:nvSpPr>
          <p:cNvPr id="7" name="Slide Number Placeholder 6"/>
          <p:cNvSpPr>
            <a:spLocks noGrp="1"/>
          </p:cNvSpPr>
          <p:nvPr>
            <p:ph type="sldNum" sz="quarter" idx="12"/>
          </p:nvPr>
        </p:nvSpPr>
        <p:spPr/>
        <p:txBody>
          <a:bodyPr/>
          <a:lstStyle/>
          <a:p>
            <a:fld id="{D3712EE2-C015-414E-89F1-D8442BC02626}" type="slidenum">
              <a:rPr lang="el-GR" smtClean="0"/>
              <a:t>‹#›</a:t>
            </a:fld>
            <a:endParaRPr lang="el-GR"/>
          </a:p>
        </p:txBody>
      </p:sp>
    </p:spTree>
    <p:extLst>
      <p:ext uri="{BB962C8B-B14F-4D97-AF65-F5344CB8AC3E}">
        <p14:creationId xmlns:p14="http://schemas.microsoft.com/office/powerpoint/2010/main" val="2180113803"/>
      </p:ext>
    </p:extLst>
  </p:cSld>
  <p:clrMapOvr>
    <a:masterClrMapping/>
  </p:clrMapOvr>
  <p:transition spd="slow">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microsoft.com/office/2007/relationships/hdphoto" Target="../media/hdphoto1.wdp"/><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666" y="1772816"/>
            <a:ext cx="8229600" cy="44973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C2E39-BED6-43B8-8B2E-198436798C31}" type="datetime1">
              <a:rPr lang="el-GR" smtClean="0"/>
              <a:t>24/4/2018</a:t>
            </a:fld>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 </a:t>
            </a:r>
            <a:r>
              <a:rPr lang="el-GR" smtClean="0"/>
              <a:t>βαρύτητα</a:t>
            </a:r>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712EE2-C015-414E-89F1-D8442BC02626}" type="slidenum">
              <a:rPr lang="el-GR" smtClean="0"/>
              <a:t>‹#›</a:t>
            </a:fld>
            <a:endParaRPr lang="el-GR"/>
          </a:p>
        </p:txBody>
      </p:sp>
      <p:sp>
        <p:nvSpPr>
          <p:cNvPr id="7" name="Rectangle 6"/>
          <p:cNvSpPr/>
          <p:nvPr userDrawn="1"/>
        </p:nvSpPr>
        <p:spPr>
          <a:xfrm>
            <a:off x="-2149" y="16574"/>
            <a:ext cx="9144000" cy="155679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8" name="Picture 7"/>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67479" y="-57803"/>
            <a:ext cx="1396825" cy="1396825"/>
          </a:xfrm>
          <a:prstGeom prst="rect">
            <a:avLst/>
          </a:prstGeom>
        </p:spPr>
      </p:pic>
      <p:pic>
        <p:nvPicPr>
          <p:cNvPr id="9" name="Picture 8"/>
          <p:cNvPicPr>
            <a:picLocks noChangeAspect="1"/>
          </p:cNvPicPr>
          <p:nvPr userDrawn="1"/>
        </p:nvPicPr>
        <p:blipFill>
          <a:blip r:embed="rId15">
            <a:extLst>
              <a:ext uri="{BEBA8EAE-BF5A-486C-A8C5-ECC9F3942E4B}">
                <a14:imgProps xmlns:a14="http://schemas.microsoft.com/office/drawing/2010/main">
                  <a14:imgLayer r:embed="rId16">
                    <a14:imgEffect>
                      <a14:saturation sat="66000"/>
                    </a14:imgEffect>
                  </a14:imgLayer>
                </a14:imgProps>
              </a:ext>
              <a:ext uri="{28A0092B-C50C-407E-A947-70E740481C1C}">
                <a14:useLocalDpi xmlns:a14="http://schemas.microsoft.com/office/drawing/2010/main" val="0"/>
              </a:ext>
            </a:extLst>
          </a:blip>
          <a:stretch>
            <a:fillRect/>
          </a:stretch>
        </p:blipFill>
        <p:spPr>
          <a:xfrm>
            <a:off x="466" y="5157192"/>
            <a:ext cx="2731867" cy="1700808"/>
          </a:xfrm>
          <a:prstGeom prst="rect">
            <a:avLst/>
          </a:prstGeom>
        </p:spPr>
      </p:pic>
    </p:spTree>
    <p:extLst>
      <p:ext uri="{BB962C8B-B14F-4D97-AF65-F5344CB8AC3E}">
        <p14:creationId xmlns:p14="http://schemas.microsoft.com/office/powerpoint/2010/main" val="19818085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p:wipe/>
  </p:transition>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2.xml"/><Relationship Id="rId4" Type="http://schemas.microsoft.com/office/2007/relationships/hdphoto" Target="../media/hdphoto3.wdp"/></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gif"/><Relationship Id="rId1" Type="http://schemas.openxmlformats.org/officeDocument/2006/relationships/slideLayout" Target="../slideLayouts/slideLayout2.xml"/><Relationship Id="rId4" Type="http://schemas.microsoft.com/office/2007/relationships/hdphoto" Target="../media/hdphoto4.wdp"/></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gif"/><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8.png"/><Relationship Id="rId4" Type="http://schemas.microsoft.com/office/2007/relationships/hdphoto" Target="../media/hdphoto5.wdp"/></Relationships>
</file>

<file path=ppt/slides/_rels/slide6.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764704" y="-25052"/>
            <a:ext cx="9612560" cy="1234330"/>
          </a:xfrm>
        </p:spPr>
        <p:txBody>
          <a:bodyPr>
            <a:normAutofit/>
          </a:bodyPr>
          <a:lstStyle/>
          <a:p>
            <a:r>
              <a:rPr lang="el-GR" sz="1600" dirty="0" smtClean="0">
                <a:solidFill>
                  <a:schemeClr val="bg1"/>
                </a:solidFill>
              </a:rPr>
              <a:t>    </a:t>
            </a:r>
            <a:r>
              <a:rPr lang="el-GR" sz="1600" i="1" dirty="0" smtClean="0">
                <a:solidFill>
                  <a:schemeClr val="bg1"/>
                </a:solidFill>
              </a:rPr>
              <a:t>Παιδαγωγικό Τμήμα Δημοτικής  Εκπαίδευσης</a:t>
            </a:r>
            <a:r>
              <a:rPr lang="el-GR" sz="1600" dirty="0" smtClean="0">
                <a:solidFill>
                  <a:schemeClr val="bg1"/>
                </a:solidFill>
              </a:rPr>
              <a:t/>
            </a:r>
            <a:br>
              <a:rPr lang="el-GR" sz="1600" dirty="0" smtClean="0">
                <a:solidFill>
                  <a:schemeClr val="bg1"/>
                </a:solidFill>
              </a:rPr>
            </a:br>
            <a:r>
              <a:rPr lang="el-GR" sz="1600" dirty="0" smtClean="0">
                <a:solidFill>
                  <a:schemeClr val="bg1"/>
                </a:solidFill>
              </a:rPr>
              <a:t>                                                                           </a:t>
            </a:r>
            <a:r>
              <a:rPr lang="el-GR" sz="5400" dirty="0" smtClean="0">
                <a:solidFill>
                  <a:schemeClr val="bg1"/>
                </a:solidFill>
              </a:rPr>
              <a:t>ΒΑΡΥΤΗΤΑ (ΧΡΟΝΟΣ)</a:t>
            </a:r>
            <a:endParaRPr lang="el-GR" sz="5400" dirty="0">
              <a:solidFill>
                <a:schemeClr val="bg1"/>
              </a:solidFill>
            </a:endParaRPr>
          </a:p>
        </p:txBody>
      </p:sp>
      <p:sp>
        <p:nvSpPr>
          <p:cNvPr id="3" name="Subtitle 2"/>
          <p:cNvSpPr>
            <a:spLocks noGrp="1"/>
          </p:cNvSpPr>
          <p:nvPr>
            <p:ph type="subTitle" idx="1"/>
          </p:nvPr>
        </p:nvSpPr>
        <p:spPr>
          <a:xfrm>
            <a:off x="899592" y="1628800"/>
            <a:ext cx="7416824" cy="3168352"/>
          </a:xfrm>
        </p:spPr>
        <p:txBody>
          <a:bodyPr/>
          <a:lstStyle/>
          <a:p>
            <a:endParaRPr lang="el-GR" dirty="0" smtClean="0"/>
          </a:p>
          <a:p>
            <a:r>
              <a:rPr lang="el-GR" sz="4000" dirty="0" smtClean="0">
                <a:solidFill>
                  <a:schemeClr val="bg1"/>
                </a:solidFill>
              </a:rPr>
              <a:t>ΕΛΕΥΘΕΡΙΑ ΡΩΜΑΝΟΥ</a:t>
            </a:r>
          </a:p>
          <a:p>
            <a:r>
              <a:rPr lang="el-GR" sz="4000" dirty="0" smtClean="0">
                <a:solidFill>
                  <a:schemeClr val="bg1"/>
                </a:solidFill>
              </a:rPr>
              <a:t>Α.Ε.Μ : 4512</a:t>
            </a:r>
            <a:endParaRPr lang="el-GR" sz="4000" dirty="0">
              <a:solidFill>
                <a:schemeClr val="bg1"/>
              </a:solidFill>
            </a:endParaRPr>
          </a:p>
        </p:txBody>
      </p:sp>
      <p:pic>
        <p:nvPicPr>
          <p:cNvPr id="11" name="Picture 10"/>
          <p:cNvPicPr>
            <a:picLocks noChangeAspect="1"/>
          </p:cNvPicPr>
          <p:nvPr/>
        </p:nvPicPr>
        <p:blipFill rotWithShape="1">
          <a:blip r:embed="rId2">
            <a:duotone>
              <a:prstClr val="black"/>
              <a:schemeClr val="accent1">
                <a:lumMod val="20000"/>
                <a:lumOff val="80000"/>
                <a:tint val="45000"/>
                <a:satMod val="400000"/>
              </a:schemeClr>
            </a:duotone>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t="2921" b="2921"/>
          <a:stretch/>
        </p:blipFill>
        <p:spPr>
          <a:xfrm>
            <a:off x="4572000" y="3772849"/>
            <a:ext cx="4427984" cy="3037096"/>
          </a:xfrm>
          <a:prstGeom prst="ellipse">
            <a:avLst/>
          </a:prstGeom>
          <a:scene3d>
            <a:camera prst="perspectiveHeroicExtremeLeftFacing"/>
            <a:lightRig rig="threePt" dir="t"/>
          </a:scene3d>
        </p:spPr>
      </p:pic>
      <p:sp>
        <p:nvSpPr>
          <p:cNvPr id="12" name="Slide Number Placeholder 11"/>
          <p:cNvSpPr>
            <a:spLocks noGrp="1"/>
          </p:cNvSpPr>
          <p:nvPr>
            <p:ph type="sldNum" sz="quarter" idx="12"/>
          </p:nvPr>
        </p:nvSpPr>
        <p:spPr/>
        <p:txBody>
          <a:bodyPr/>
          <a:lstStyle/>
          <a:p>
            <a:fld id="{D3712EE2-C015-414E-89F1-D8442BC02626}" type="slidenum">
              <a:rPr lang="el-GR" smtClean="0"/>
              <a:t>1</a:t>
            </a:fld>
            <a:endParaRPr lang="el-GR"/>
          </a:p>
        </p:txBody>
      </p:sp>
      <p:sp>
        <p:nvSpPr>
          <p:cNvPr id="13" name="Footer Placeholder 12"/>
          <p:cNvSpPr>
            <a:spLocks noGrp="1"/>
          </p:cNvSpPr>
          <p:nvPr>
            <p:ph type="ftr" sz="quarter" idx="11"/>
          </p:nvPr>
        </p:nvSpPr>
        <p:spPr>
          <a:xfrm>
            <a:off x="2411760" y="6492875"/>
            <a:ext cx="1728192" cy="365125"/>
          </a:xfrm>
        </p:spPr>
        <p:txBody>
          <a:bodyPr/>
          <a:lstStyle/>
          <a:p>
            <a:r>
              <a:rPr lang="en-US" dirty="0" smtClean="0">
                <a:solidFill>
                  <a:schemeClr val="bg1"/>
                </a:solidFill>
              </a:rPr>
              <a:t>H </a:t>
            </a:r>
            <a:r>
              <a:rPr lang="el-GR" dirty="0" smtClean="0">
                <a:solidFill>
                  <a:schemeClr val="bg1"/>
                </a:solidFill>
              </a:rPr>
              <a:t>βαρύτητα</a:t>
            </a:r>
            <a:endParaRPr lang="el-GR" dirty="0">
              <a:solidFill>
                <a:schemeClr val="bg1"/>
              </a:solidFill>
            </a:endParaRPr>
          </a:p>
        </p:txBody>
      </p:sp>
    </p:spTree>
    <p:extLst>
      <p:ext uri="{BB962C8B-B14F-4D97-AF65-F5344CB8AC3E}">
        <p14:creationId xmlns:p14="http://schemas.microsoft.com/office/powerpoint/2010/main" val="3626255343"/>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87624" y="0"/>
            <a:ext cx="7581528" cy="1440160"/>
          </a:xfrm>
        </p:spPr>
        <p:txBody>
          <a:bodyPr>
            <a:normAutofit fontScale="90000"/>
          </a:bodyPr>
          <a:lstStyle/>
          <a:p>
            <a:r>
              <a:rPr lang="el-GR" sz="1800" i="1" dirty="0" smtClean="0"/>
              <a:t>Παιδαγωγικό Τμήμα Δημοτικής  Εκπαίδευσης</a:t>
            </a:r>
            <a:r>
              <a:rPr lang="el-GR" dirty="0" smtClean="0"/>
              <a:t/>
            </a:r>
            <a:br>
              <a:rPr lang="el-GR" dirty="0" smtClean="0"/>
            </a:br>
            <a:r>
              <a:rPr lang="el-GR" dirty="0"/>
              <a:t/>
            </a:r>
            <a:br>
              <a:rPr lang="el-GR" dirty="0"/>
            </a:br>
            <a:r>
              <a:rPr lang="el-GR" dirty="0" smtClean="0"/>
              <a:t>                                                    </a:t>
            </a:r>
            <a:r>
              <a:rPr lang="el-GR" sz="4800" dirty="0" smtClean="0"/>
              <a:t>Η Βαρύτητα :</a:t>
            </a:r>
            <a:r>
              <a:rPr lang="el-GR" dirty="0" smtClean="0"/>
              <a:t/>
            </a:r>
            <a:br>
              <a:rPr lang="el-GR" dirty="0" smtClean="0"/>
            </a:br>
            <a:r>
              <a:rPr lang="el-GR" dirty="0"/>
              <a:t> </a:t>
            </a:r>
            <a:r>
              <a:rPr lang="el-GR" dirty="0" smtClean="0"/>
              <a:t>                                                       </a:t>
            </a:r>
            <a:endParaRPr lang="el-GR" dirty="0"/>
          </a:p>
        </p:txBody>
      </p:sp>
      <p:sp>
        <p:nvSpPr>
          <p:cNvPr id="6" name="Content Placeholder 5"/>
          <p:cNvSpPr>
            <a:spLocks noGrp="1"/>
          </p:cNvSpPr>
          <p:nvPr>
            <p:ph idx="1"/>
          </p:nvPr>
        </p:nvSpPr>
        <p:spPr>
          <a:xfrm>
            <a:off x="467544" y="1772816"/>
            <a:ext cx="8229600" cy="4752528"/>
          </a:xfrm>
        </p:spPr>
        <p:txBody>
          <a:bodyPr>
            <a:normAutofit/>
          </a:bodyPr>
          <a:lstStyle/>
          <a:p>
            <a:pPr>
              <a:buBlip>
                <a:blip r:embed="rId2"/>
              </a:buBlip>
            </a:pPr>
            <a:r>
              <a:rPr lang="el-GR" sz="2000" dirty="0" smtClean="0">
                <a:solidFill>
                  <a:schemeClr val="bg1"/>
                </a:solidFill>
              </a:rPr>
              <a:t>Στη φυσική, </a:t>
            </a:r>
            <a:r>
              <a:rPr lang="el-GR" sz="2000" i="1" dirty="0" smtClean="0">
                <a:solidFill>
                  <a:schemeClr val="bg1"/>
                </a:solidFill>
              </a:rPr>
              <a:t>βαρύτητα</a:t>
            </a:r>
            <a:r>
              <a:rPr lang="el-GR" sz="2000" dirty="0" smtClean="0">
                <a:solidFill>
                  <a:schemeClr val="bg1"/>
                </a:solidFill>
              </a:rPr>
              <a:t>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 Οι έλξεις είναι αμοιβαίες.</a:t>
            </a:r>
          </a:p>
          <a:p>
            <a:pPr>
              <a:buBlip>
                <a:blip r:embed="rId2"/>
              </a:buBlip>
            </a:pPr>
            <a:endParaRPr lang="el-GR" sz="2000" dirty="0">
              <a:solidFill>
                <a:schemeClr val="bg1"/>
              </a:solidFill>
            </a:endParaRPr>
          </a:p>
          <a:p>
            <a:pPr>
              <a:buBlip>
                <a:blip r:embed="rId2"/>
              </a:buBlip>
            </a:pPr>
            <a:r>
              <a:rPr lang="el-GR" sz="2000" dirty="0" smtClean="0">
                <a:solidFill>
                  <a:schemeClr val="bg1"/>
                </a:solidFill>
              </a:rPr>
              <a:t>Το μέτρο της αντίστασης, που παρουσιάζει κάθε σώμα στη μεταβολή της κινητικής του κατάστασης, το ονομάζουμε </a:t>
            </a:r>
            <a:r>
              <a:rPr lang="el-GR" sz="2000" i="1" dirty="0" smtClean="0">
                <a:solidFill>
                  <a:schemeClr val="bg1"/>
                </a:solidFill>
              </a:rPr>
              <a:t>μάζα του σώματος.</a:t>
            </a:r>
          </a:p>
          <a:p>
            <a:pPr>
              <a:buBlip>
                <a:blip r:embed="rId2"/>
              </a:buBlip>
            </a:pPr>
            <a:endParaRPr lang="el-GR" sz="2000" i="1" dirty="0">
              <a:solidFill>
                <a:schemeClr val="bg1"/>
              </a:solidFill>
            </a:endParaRPr>
          </a:p>
          <a:p>
            <a:pPr>
              <a:buBlip>
                <a:blip r:embed="rId2"/>
              </a:buBlip>
            </a:pPr>
            <a:r>
              <a:rPr lang="el-GR" sz="2000" dirty="0" smtClean="0">
                <a:solidFill>
                  <a:schemeClr val="bg1"/>
                </a:solidFill>
              </a:rPr>
              <a:t>Η δύναμη έλξης, που ονομάζεται </a:t>
            </a:r>
            <a:r>
              <a:rPr lang="el-GR" sz="2000" i="1" dirty="0" smtClean="0">
                <a:solidFill>
                  <a:schemeClr val="bg1"/>
                </a:solidFill>
              </a:rPr>
              <a:t>βάρος</a:t>
            </a:r>
            <a:r>
              <a:rPr lang="el-GR" sz="2000" dirty="0" smtClean="0">
                <a:solidFill>
                  <a:schemeClr val="bg1"/>
                </a:solidFill>
              </a:rPr>
              <a:t>, είναι μεγαλύτερη όταν τα σώματα είναι πλησιέστερα ή όταν έχουν μεγαλύτερη μάζα.</a:t>
            </a:r>
            <a:endParaRPr lang="el-GR" sz="2000" dirty="0">
              <a:solidFill>
                <a:schemeClr val="bg1"/>
              </a:solidFill>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tretch>
            <a:fillRect/>
          </a:stretch>
        </p:blipFill>
        <p:spPr>
          <a:xfrm>
            <a:off x="3995936" y="5194055"/>
            <a:ext cx="3600400" cy="1663945"/>
          </a:xfrm>
          <a:prstGeom prst="rect">
            <a:avLst/>
          </a:prstGeom>
          <a:ln>
            <a:noFill/>
          </a:ln>
          <a:effectLst>
            <a:softEdge rad="112500"/>
          </a:effectLst>
        </p:spPr>
      </p:pic>
      <p:sp>
        <p:nvSpPr>
          <p:cNvPr id="8" name="Slide Number Placeholder 7"/>
          <p:cNvSpPr>
            <a:spLocks noGrp="1"/>
          </p:cNvSpPr>
          <p:nvPr>
            <p:ph type="sldNum" sz="quarter" idx="12"/>
          </p:nvPr>
        </p:nvSpPr>
        <p:spPr/>
        <p:txBody>
          <a:bodyPr/>
          <a:lstStyle/>
          <a:p>
            <a:fld id="{D3712EE2-C015-414E-89F1-D8442BC02626}" type="slidenum">
              <a:rPr lang="el-GR" smtClean="0"/>
              <a:t>2</a:t>
            </a:fld>
            <a:endParaRPr lang="el-GR"/>
          </a:p>
        </p:txBody>
      </p:sp>
      <p:sp>
        <p:nvSpPr>
          <p:cNvPr id="9" name="Footer Placeholder 8"/>
          <p:cNvSpPr>
            <a:spLocks noGrp="1"/>
          </p:cNvSpPr>
          <p:nvPr>
            <p:ph type="ftr" sz="quarter" idx="11"/>
          </p:nvPr>
        </p:nvSpPr>
        <p:spPr>
          <a:xfrm>
            <a:off x="2267744" y="6473336"/>
            <a:ext cx="1872208" cy="365125"/>
          </a:xfrm>
        </p:spPr>
        <p:txBody>
          <a:bodyPr/>
          <a:lstStyle/>
          <a:p>
            <a:r>
              <a:rPr lang="en-US" dirty="0" smtClean="0">
                <a:solidFill>
                  <a:schemeClr val="bg1"/>
                </a:solidFill>
              </a:rPr>
              <a:t>H </a:t>
            </a:r>
            <a:r>
              <a:rPr lang="el-GR" dirty="0" smtClean="0">
                <a:solidFill>
                  <a:schemeClr val="bg1"/>
                </a:solidFill>
              </a:rPr>
              <a:t>βαρύτητα</a:t>
            </a:r>
            <a:endParaRPr lang="el-GR" dirty="0">
              <a:solidFill>
                <a:schemeClr val="bg1"/>
              </a:solidFill>
            </a:endParaRPr>
          </a:p>
        </p:txBody>
      </p:sp>
    </p:spTree>
    <p:extLst>
      <p:ext uri="{BB962C8B-B14F-4D97-AF65-F5344CB8AC3E}">
        <p14:creationId xmlns:p14="http://schemas.microsoft.com/office/powerpoint/2010/main" val="389432843"/>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87624" y="-1"/>
            <a:ext cx="7581528" cy="1562689"/>
          </a:xfrm>
        </p:spPr>
        <p:txBody>
          <a:bodyPr>
            <a:normAutofit fontScale="90000"/>
          </a:bodyPr>
          <a:lstStyle/>
          <a:p>
            <a:r>
              <a:rPr lang="el-GR" sz="1800" i="1" dirty="0" smtClean="0"/>
              <a:t>Παιδαγωγικό Τμήμα Δημοτικής  Εκπαίδευσης</a:t>
            </a:r>
            <a:br>
              <a:rPr lang="el-GR" sz="1800" i="1" dirty="0" smtClean="0"/>
            </a:br>
            <a:r>
              <a:rPr lang="el-GR" sz="1800" i="1" dirty="0"/>
              <a:t/>
            </a:r>
            <a:br>
              <a:rPr lang="el-GR" sz="1800" i="1" dirty="0"/>
            </a:br>
            <a:r>
              <a:rPr lang="el-GR" sz="3600" i="1" dirty="0" smtClean="0"/>
              <a:t>      </a:t>
            </a:r>
            <a:r>
              <a:rPr lang="el-GR" sz="4000" i="1" dirty="0" smtClean="0"/>
              <a:t>Ποιος ανακάλυψε την βαρύτητα;</a:t>
            </a:r>
            <a:r>
              <a:rPr lang="el-GR" sz="3600" i="1" dirty="0" smtClean="0"/>
              <a:t/>
            </a:r>
            <a:br>
              <a:rPr lang="el-GR" sz="3600" i="1" dirty="0" smtClean="0"/>
            </a:br>
            <a:r>
              <a:rPr lang="el-GR" i="1" dirty="0" smtClean="0"/>
              <a:t>                                                   </a:t>
            </a:r>
            <a:br>
              <a:rPr lang="el-GR" i="1" dirty="0" smtClean="0"/>
            </a:br>
            <a:r>
              <a:rPr lang="el-GR" i="1" dirty="0" smtClean="0"/>
              <a:t>             </a:t>
            </a:r>
            <a:endParaRPr lang="el-GR" i="1" dirty="0"/>
          </a:p>
        </p:txBody>
      </p:sp>
      <p:sp>
        <p:nvSpPr>
          <p:cNvPr id="4" name="Content Placeholder 3"/>
          <p:cNvSpPr>
            <a:spLocks noGrp="1"/>
          </p:cNvSpPr>
          <p:nvPr>
            <p:ph idx="1"/>
          </p:nvPr>
        </p:nvSpPr>
        <p:spPr>
          <a:xfrm>
            <a:off x="0" y="1556792"/>
            <a:ext cx="9144000" cy="4968552"/>
          </a:xfrm>
        </p:spPr>
        <p:txBody>
          <a:bodyPr>
            <a:normAutofit/>
          </a:bodyPr>
          <a:lstStyle/>
          <a:p>
            <a:pPr>
              <a:buBlip>
                <a:blip r:embed="rId2"/>
              </a:buBlip>
            </a:pPr>
            <a:r>
              <a:rPr lang="el-GR" sz="2000" dirty="0" smtClean="0">
                <a:solidFill>
                  <a:schemeClr val="bg1"/>
                </a:solidFill>
              </a:rPr>
              <a:t>Το 1687 ο Άγγλος μαθηματικός Σερ Ισαάκ Νεύτων (Sir Isaac Newton) δημοσίευσε το διάσημο έργο του "Principia", στο οποίο και διατυπώθηκε το πρώτο αξίωμα για την βαρύτητα, το οποίο είχε παγκόσμια ισχύ γραμμένο στη λατινική γλώσσα.</a:t>
            </a:r>
          </a:p>
          <a:p>
            <a:pPr>
              <a:buBlip>
                <a:blip r:embed="rId2"/>
              </a:buBlip>
            </a:pPr>
            <a:r>
              <a:rPr lang="el-GR" sz="2000" dirty="0" smtClean="0">
                <a:solidFill>
                  <a:schemeClr val="bg1"/>
                </a:solidFill>
              </a:rPr>
              <a:t>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l-GR" sz="2000" dirty="0">
              <a:solidFill>
                <a:schemeClr val="bg1"/>
              </a:solidFill>
            </a:endParaRPr>
          </a:p>
          <a:p>
            <a:pPr>
              <a:buBlip>
                <a:blip r:embed="rId2"/>
              </a:buBlip>
            </a:pPr>
            <a:endParaRPr lang="el-GR" sz="2000" dirty="0">
              <a:solidFill>
                <a:schemeClr val="bg1"/>
              </a:solidFill>
            </a:endParaRPr>
          </a:p>
          <a:p>
            <a:pPr>
              <a:buBlip>
                <a:blip r:embed="rId2"/>
              </a:buBlip>
            </a:pPr>
            <a:endParaRPr lang="el-GR" sz="2000" dirty="0" smtClean="0">
              <a:solidFill>
                <a:schemeClr val="bg1"/>
              </a:solidFill>
            </a:endParaRPr>
          </a:p>
        </p:txBody>
      </p:sp>
      <p:pic>
        <p:nvPicPr>
          <p:cNvPr id="6" name="Picture 5"/>
          <p:cNvPicPr>
            <a:picLocks noChangeAspect="1"/>
          </p:cNvPicPr>
          <p:nvPr/>
        </p:nvPicPr>
        <p:blipFill>
          <a:blip r:embed="rId3">
            <a:duotone>
              <a:prstClr val="black"/>
              <a:schemeClr val="tx1">
                <a:lumMod val="65000"/>
                <a:lumOff val="35000"/>
                <a:tint val="45000"/>
                <a:satMod val="400000"/>
              </a:schemeClr>
            </a:duotone>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4283968" y="4653136"/>
            <a:ext cx="3168352" cy="2185459"/>
          </a:xfrm>
          <a:prstGeom prst="rect">
            <a:avLst/>
          </a:prstGeom>
          <a:ln>
            <a:noFill/>
          </a:ln>
          <a:effectLst>
            <a:softEdge rad="112500"/>
          </a:effectLst>
        </p:spPr>
      </p:pic>
      <p:sp>
        <p:nvSpPr>
          <p:cNvPr id="7" name="Slide Number Placeholder 6"/>
          <p:cNvSpPr>
            <a:spLocks noGrp="1"/>
          </p:cNvSpPr>
          <p:nvPr>
            <p:ph type="sldNum" sz="quarter" idx="12"/>
          </p:nvPr>
        </p:nvSpPr>
        <p:spPr/>
        <p:txBody>
          <a:bodyPr/>
          <a:lstStyle/>
          <a:p>
            <a:fld id="{D3712EE2-C015-414E-89F1-D8442BC02626}" type="slidenum">
              <a:rPr lang="el-GR" smtClean="0"/>
              <a:t>3</a:t>
            </a:fld>
            <a:endParaRPr lang="el-GR"/>
          </a:p>
        </p:txBody>
      </p:sp>
      <p:sp>
        <p:nvSpPr>
          <p:cNvPr id="8" name="Footer Placeholder 7"/>
          <p:cNvSpPr>
            <a:spLocks noGrp="1"/>
          </p:cNvSpPr>
          <p:nvPr>
            <p:ph type="ftr" sz="quarter" idx="11"/>
          </p:nvPr>
        </p:nvSpPr>
        <p:spPr>
          <a:xfrm>
            <a:off x="1763688" y="6473470"/>
            <a:ext cx="2895600" cy="365125"/>
          </a:xfrm>
        </p:spPr>
        <p:txBody>
          <a:bodyPr/>
          <a:lstStyle/>
          <a:p>
            <a:r>
              <a:rPr lang="en-US" dirty="0" smtClean="0">
                <a:solidFill>
                  <a:schemeClr val="bg1"/>
                </a:solidFill>
              </a:rPr>
              <a:t>H </a:t>
            </a:r>
            <a:r>
              <a:rPr lang="el-GR" dirty="0" smtClean="0">
                <a:solidFill>
                  <a:schemeClr val="bg1"/>
                </a:solidFill>
              </a:rPr>
              <a:t>βαρύτητα</a:t>
            </a:r>
            <a:endParaRPr lang="el-GR" dirty="0">
              <a:solidFill>
                <a:schemeClr val="bg1"/>
              </a:solidFill>
            </a:endParaRPr>
          </a:p>
        </p:txBody>
      </p:sp>
    </p:spTree>
    <p:extLst>
      <p:ext uri="{BB962C8B-B14F-4D97-AF65-F5344CB8AC3E}">
        <p14:creationId xmlns:p14="http://schemas.microsoft.com/office/powerpoint/2010/main" val="3418789770"/>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87624" y="188640"/>
            <a:ext cx="7581528" cy="1412776"/>
          </a:xfrm>
        </p:spPr>
        <p:txBody>
          <a:bodyPr>
            <a:normAutofit fontScale="90000"/>
          </a:bodyPr>
          <a:lstStyle/>
          <a:p>
            <a:r>
              <a:rPr lang="el-GR" sz="1800" i="1" dirty="0" smtClean="0"/>
              <a:t>Παιδαγωγικό Τμήμα Δημοτικής  Εκπαίδευσης</a:t>
            </a:r>
            <a:r>
              <a:rPr lang="el-GR" i="1" dirty="0" smtClean="0"/>
              <a:t/>
            </a:r>
            <a:br>
              <a:rPr lang="el-GR" i="1" dirty="0" smtClean="0"/>
            </a:br>
            <a:r>
              <a:rPr lang="el-GR" i="1" dirty="0"/>
              <a:t/>
            </a:r>
            <a:br>
              <a:rPr lang="el-GR" i="1" dirty="0"/>
            </a:br>
            <a:r>
              <a:rPr lang="el-GR" i="1" dirty="0" smtClean="0"/>
              <a:t>              </a:t>
            </a:r>
            <a:r>
              <a:rPr lang="el-GR" sz="4000" dirty="0" smtClean="0"/>
              <a:t>Πώς μας επηρεάζει η βαρύτητα;</a:t>
            </a:r>
            <a:br>
              <a:rPr lang="el-GR" sz="4000" dirty="0" smtClean="0"/>
            </a:br>
            <a:r>
              <a:rPr lang="el-GR" i="1" dirty="0"/>
              <a:t/>
            </a:r>
            <a:br>
              <a:rPr lang="el-GR" i="1" dirty="0"/>
            </a:br>
            <a:r>
              <a:rPr lang="el-GR" i="1" dirty="0"/>
              <a:t/>
            </a:r>
            <a:br>
              <a:rPr lang="el-GR" i="1" dirty="0"/>
            </a:br>
            <a:endParaRPr lang="el-GR" i="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61527330"/>
              </p:ext>
            </p:extLst>
          </p:nvPr>
        </p:nvGraphicFramePr>
        <p:xfrm>
          <a:off x="467544" y="1628800"/>
          <a:ext cx="8424936" cy="48568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Slide Number Placeholder 6"/>
          <p:cNvSpPr>
            <a:spLocks noGrp="1"/>
          </p:cNvSpPr>
          <p:nvPr>
            <p:ph type="sldNum" sz="quarter" idx="12"/>
          </p:nvPr>
        </p:nvSpPr>
        <p:spPr/>
        <p:txBody>
          <a:bodyPr/>
          <a:lstStyle/>
          <a:p>
            <a:fld id="{D3712EE2-C015-414E-89F1-D8442BC02626}" type="slidenum">
              <a:rPr lang="el-GR" smtClean="0"/>
              <a:t>4</a:t>
            </a:fld>
            <a:endParaRPr lang="el-GR"/>
          </a:p>
        </p:txBody>
      </p:sp>
      <p:sp>
        <p:nvSpPr>
          <p:cNvPr id="8" name="Footer Placeholder 7"/>
          <p:cNvSpPr>
            <a:spLocks noGrp="1"/>
          </p:cNvSpPr>
          <p:nvPr>
            <p:ph type="ftr" sz="quarter" idx="11"/>
          </p:nvPr>
        </p:nvSpPr>
        <p:spPr>
          <a:xfrm>
            <a:off x="1763688" y="6410211"/>
            <a:ext cx="2875767" cy="466578"/>
          </a:xfrm>
        </p:spPr>
        <p:txBody>
          <a:bodyPr/>
          <a:lstStyle/>
          <a:p>
            <a:r>
              <a:rPr lang="en-US" dirty="0" smtClean="0">
                <a:solidFill>
                  <a:schemeClr val="bg1"/>
                </a:solidFill>
              </a:rPr>
              <a:t>H </a:t>
            </a:r>
            <a:r>
              <a:rPr lang="el-GR" dirty="0" smtClean="0">
                <a:solidFill>
                  <a:schemeClr val="bg1"/>
                </a:solidFill>
              </a:rPr>
              <a:t>βαρύτητα</a:t>
            </a:r>
            <a:endParaRPr lang="el-GR" dirty="0">
              <a:solidFill>
                <a:schemeClr val="bg1"/>
              </a:solidFill>
            </a:endParaRPr>
          </a:p>
        </p:txBody>
      </p:sp>
    </p:spTree>
    <p:extLst>
      <p:ext uri="{BB962C8B-B14F-4D97-AF65-F5344CB8AC3E}">
        <p14:creationId xmlns:p14="http://schemas.microsoft.com/office/powerpoint/2010/main" val="763467718"/>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116632"/>
            <a:ext cx="7704856" cy="1584176"/>
          </a:xfrm>
        </p:spPr>
        <p:txBody>
          <a:bodyPr>
            <a:normAutofit fontScale="90000"/>
          </a:bodyPr>
          <a:lstStyle/>
          <a:p>
            <a:r>
              <a:rPr lang="el-GR" sz="1800" i="1" dirty="0" smtClean="0"/>
              <a:t>Παιδαγωγικό Τμήμα Δημοτικής  Εκπαίδευσης</a:t>
            </a:r>
            <a:r>
              <a:rPr lang="el-GR" i="1" dirty="0" smtClean="0"/>
              <a:t/>
            </a:r>
            <a:br>
              <a:rPr lang="el-GR" i="1" dirty="0" smtClean="0"/>
            </a:br>
            <a:r>
              <a:rPr lang="el-GR" i="1" dirty="0"/>
              <a:t/>
            </a:r>
            <a:br>
              <a:rPr lang="el-GR" i="1" dirty="0"/>
            </a:br>
            <a:r>
              <a:rPr lang="el-GR" i="1" dirty="0"/>
              <a:t> </a:t>
            </a:r>
            <a:r>
              <a:rPr lang="el-GR" i="1" dirty="0" smtClean="0"/>
              <a:t>           </a:t>
            </a:r>
            <a:r>
              <a:rPr lang="el-GR" sz="4400" dirty="0" smtClean="0"/>
              <a:t>Η Βαρύτητα στη σελήνη:</a:t>
            </a:r>
            <a:r>
              <a:rPr lang="el-GR" sz="4400" i="1" dirty="0"/>
              <a:t/>
            </a:r>
            <a:br>
              <a:rPr lang="el-GR" sz="4400" i="1" dirty="0"/>
            </a:br>
            <a:endParaRPr lang="el-GR" sz="4400" i="1" dirty="0"/>
          </a:p>
        </p:txBody>
      </p:sp>
      <p:sp>
        <p:nvSpPr>
          <p:cNvPr id="3" name="Content Placeholder 2"/>
          <p:cNvSpPr>
            <a:spLocks noGrp="1"/>
          </p:cNvSpPr>
          <p:nvPr>
            <p:ph idx="1"/>
          </p:nvPr>
        </p:nvSpPr>
        <p:spPr>
          <a:xfrm>
            <a:off x="152444" y="1484784"/>
            <a:ext cx="8928992" cy="4569371"/>
          </a:xfrm>
        </p:spPr>
        <p:txBody>
          <a:bodyPr>
            <a:normAutofit/>
          </a:bodyPr>
          <a:lstStyle/>
          <a:p>
            <a:pPr>
              <a:buBlip>
                <a:blip r:embed="rId2"/>
              </a:buBlip>
            </a:pPr>
            <a:r>
              <a:rPr lang="el-GR" sz="1800" dirty="0" smtClean="0">
                <a:solidFill>
                  <a:schemeClr val="bg1"/>
                </a:solidFill>
              </a:rPr>
              <a:t>Η Σελήνη είναι ο μοναδικός φυσικός δορυφόρος της Γης.Η ένταση της βαρύτητας στην επιφάνεια της Σελήνης είναι το 1/6 της βαρύτητας της Γης.Ακόμα η βαρύτητα είναι αυτή που διατηρεί την Σελήνη σε τροχιά γύρω από την Γη.</a:t>
            </a:r>
          </a:p>
          <a:p>
            <a:pPr>
              <a:buBlip>
                <a:blip r:embed="rId2"/>
              </a:buBlip>
            </a:pPr>
            <a:endParaRPr lang="el-GR" sz="1800" dirty="0">
              <a:solidFill>
                <a:schemeClr val="bg1"/>
              </a:solidFill>
            </a:endParaRPr>
          </a:p>
          <a:p>
            <a:pPr>
              <a:buBlip>
                <a:blip r:embed="rId2"/>
              </a:buBlip>
            </a:pPr>
            <a:r>
              <a:rPr lang="el-GR" sz="1800" dirty="0" smtClean="0">
                <a:solidFill>
                  <a:schemeClr val="bg1"/>
                </a:solidFill>
              </a:rPr>
              <a:t>Η Σελήνη ήταν ένας ανεξάρτητος πλανήτης, ο οποίος στη συνέχεια συνελήφθη από το βαρυτικό πεδίο της Γης. Αν και η θεωρία αυτή έχει ακόμη υποστηρικτές, κάτι τέτοιο ειναι απίθανο να συνέβη λόγω της σχετικά μεγάλης μάζας της Σελήνης.</a:t>
            </a:r>
          </a:p>
          <a:p>
            <a:pPr>
              <a:buBlip>
                <a:blip r:embed="rId2"/>
              </a:buBlip>
            </a:pPr>
            <a:endParaRPr lang="el-GR" sz="1800" dirty="0" smtClean="0">
              <a:solidFill>
                <a:schemeClr val="bg1"/>
              </a:solidFill>
            </a:endParaRPr>
          </a:p>
          <a:p>
            <a:pPr>
              <a:buBlip>
                <a:blip r:embed="rId2"/>
              </a:buBlip>
            </a:pPr>
            <a:endParaRPr lang="el-GR" sz="1800" dirty="0">
              <a:solidFill>
                <a:schemeClr val="bg1"/>
              </a:solidFill>
            </a:endParaRPr>
          </a:p>
          <a:p>
            <a:pPr>
              <a:buBlip>
                <a:blip r:embed="rId2"/>
              </a:buBlip>
            </a:pPr>
            <a:r>
              <a:rPr lang="el-GR" sz="1800" dirty="0" smtClean="0">
                <a:solidFill>
                  <a:schemeClr val="bg1"/>
                </a:solidFill>
              </a:rPr>
              <a:t>Η ισχυρότερη βαρύτητα της Γης παραμορφώνει τη Σελήνη,δημιουργώντας ένα πετρώδες εξόγκωμα.Το εξόγκωμα αυτό λειτούργησε σαν φρένο,επιβραδύνοντας έτσι την περιστοφή της Σελήνης γύρω από τον άξονά της.</a:t>
            </a:r>
            <a:endParaRPr lang="el-GR" sz="1800" dirty="0">
              <a:solidFill>
                <a:schemeClr val="bg1"/>
              </a:solidFill>
            </a:endParaRPr>
          </a:p>
        </p:txBody>
      </p:sp>
      <p:pic>
        <p:nvPicPr>
          <p:cNvPr id="4" name="Picture 3"/>
          <p:cNvPicPr>
            <a:picLocks noChangeAspect="1"/>
          </p:cNvPicPr>
          <p:nvPr/>
        </p:nvPicPr>
        <p:blipFill>
          <a:blip r:embed="rId3" cstate="print">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val="0"/>
              </a:ext>
            </a:extLst>
          </a:blip>
          <a:stretch>
            <a:fillRect/>
          </a:stretch>
        </p:blipFill>
        <p:spPr>
          <a:xfrm>
            <a:off x="4139952" y="4806872"/>
            <a:ext cx="3018240" cy="2051127"/>
          </a:xfrm>
          <a:prstGeom prst="rect">
            <a:avLst/>
          </a:prstGeom>
          <a:ln>
            <a:noFill/>
          </a:ln>
          <a:effectLst>
            <a:softEdge rad="112500"/>
          </a:effectLst>
        </p:spPr>
      </p:pic>
      <p:pic>
        <p:nvPicPr>
          <p:cNvPr id="5" name="Picture 4"/>
          <p:cNvPicPr>
            <a:picLocks noChangeAspect="1"/>
          </p:cNvPicPr>
          <p:nvPr/>
        </p:nvPicPr>
        <p:blipFill>
          <a:blip r:embed="rId5" cstate="print">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val="0"/>
              </a:ext>
            </a:extLst>
          </a:blip>
          <a:stretch>
            <a:fillRect/>
          </a:stretch>
        </p:blipFill>
        <p:spPr>
          <a:xfrm>
            <a:off x="7452320" y="3212976"/>
            <a:ext cx="1584176" cy="1145432"/>
          </a:xfrm>
          <a:prstGeom prst="ellipse">
            <a:avLst/>
          </a:prstGeom>
          <a:ln>
            <a:noFill/>
          </a:ln>
          <a:effectLst>
            <a:softEdge rad="112500"/>
          </a:effectLst>
        </p:spPr>
      </p:pic>
      <p:sp>
        <p:nvSpPr>
          <p:cNvPr id="6" name="Slide Number Placeholder 5"/>
          <p:cNvSpPr>
            <a:spLocks noGrp="1"/>
          </p:cNvSpPr>
          <p:nvPr>
            <p:ph type="sldNum" sz="quarter" idx="12"/>
          </p:nvPr>
        </p:nvSpPr>
        <p:spPr/>
        <p:txBody>
          <a:bodyPr/>
          <a:lstStyle/>
          <a:p>
            <a:fld id="{D3712EE2-C015-414E-89F1-D8442BC02626}" type="slidenum">
              <a:rPr lang="el-GR" smtClean="0"/>
              <a:t>5</a:t>
            </a:fld>
            <a:endParaRPr lang="el-GR"/>
          </a:p>
        </p:txBody>
      </p:sp>
      <p:sp>
        <p:nvSpPr>
          <p:cNvPr id="7" name="Footer Placeholder 6"/>
          <p:cNvSpPr>
            <a:spLocks noGrp="1"/>
          </p:cNvSpPr>
          <p:nvPr>
            <p:ph type="ftr" sz="quarter" idx="11"/>
          </p:nvPr>
        </p:nvSpPr>
        <p:spPr>
          <a:xfrm>
            <a:off x="1835696" y="6387590"/>
            <a:ext cx="2736304" cy="476672"/>
          </a:xfrm>
        </p:spPr>
        <p:txBody>
          <a:bodyPr/>
          <a:lstStyle/>
          <a:p>
            <a:r>
              <a:rPr lang="en-US" dirty="0" smtClean="0">
                <a:solidFill>
                  <a:schemeClr val="bg1"/>
                </a:solidFill>
              </a:rPr>
              <a:t>H </a:t>
            </a:r>
            <a:r>
              <a:rPr lang="el-GR" dirty="0" smtClean="0">
                <a:solidFill>
                  <a:schemeClr val="bg1"/>
                </a:solidFill>
              </a:rPr>
              <a:t>βαρύτητα</a:t>
            </a:r>
            <a:endParaRPr lang="el-GR" dirty="0">
              <a:solidFill>
                <a:schemeClr val="bg1"/>
              </a:solidFill>
            </a:endParaRPr>
          </a:p>
        </p:txBody>
      </p:sp>
    </p:spTree>
    <p:extLst>
      <p:ext uri="{BB962C8B-B14F-4D97-AF65-F5344CB8AC3E}">
        <p14:creationId xmlns:p14="http://schemas.microsoft.com/office/powerpoint/2010/main" val="2677387799"/>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7717"/>
            <a:ext cx="7581528" cy="1512168"/>
          </a:xfrm>
        </p:spPr>
        <p:txBody>
          <a:bodyPr>
            <a:normAutofit fontScale="90000"/>
          </a:bodyPr>
          <a:lstStyle/>
          <a:p>
            <a:r>
              <a:rPr lang="el-GR" sz="1800" i="1" dirty="0" smtClean="0"/>
              <a:t>Παιδαγωγικό Τμήμα Δημοτικής  Εκπαίδευσης</a:t>
            </a:r>
            <a:r>
              <a:rPr lang="el-GR" i="1" dirty="0" smtClean="0"/>
              <a:t/>
            </a:r>
            <a:br>
              <a:rPr lang="el-GR" i="1" dirty="0" smtClean="0"/>
            </a:br>
            <a:r>
              <a:rPr lang="el-GR" i="1" dirty="0"/>
              <a:t/>
            </a:r>
            <a:br>
              <a:rPr lang="el-GR" i="1" dirty="0"/>
            </a:br>
            <a:r>
              <a:rPr lang="el-GR" i="1" dirty="0" smtClean="0"/>
              <a:t/>
            </a:r>
            <a:br>
              <a:rPr lang="el-GR" i="1" dirty="0" smtClean="0"/>
            </a:br>
            <a:r>
              <a:rPr lang="el-GR" dirty="0"/>
              <a:t> </a:t>
            </a:r>
            <a:r>
              <a:rPr lang="el-GR" dirty="0" smtClean="0"/>
              <a:t>                                                     </a:t>
            </a:r>
            <a:r>
              <a:rPr lang="el-GR" sz="4800" dirty="0" smtClean="0"/>
              <a:t>Επίλογος</a:t>
            </a:r>
            <a:endParaRPr lang="el-GR" sz="4800" dirty="0"/>
          </a:p>
        </p:txBody>
      </p:sp>
      <p:sp>
        <p:nvSpPr>
          <p:cNvPr id="3" name="Content Placeholder 2"/>
          <p:cNvSpPr>
            <a:spLocks noGrp="1"/>
          </p:cNvSpPr>
          <p:nvPr>
            <p:ph idx="1"/>
          </p:nvPr>
        </p:nvSpPr>
        <p:spPr>
          <a:xfrm>
            <a:off x="359024" y="1508617"/>
            <a:ext cx="8784976" cy="4680520"/>
          </a:xfrm>
        </p:spPr>
        <p:txBody>
          <a:bodyPr/>
          <a:lstStyle/>
          <a:p>
            <a:pPr marL="0" indent="0">
              <a:buNone/>
            </a:pPr>
            <a:r>
              <a:rPr lang="el-GR" dirty="0" smtClean="0"/>
              <a:t>  </a:t>
            </a:r>
            <a:r>
              <a:rPr lang="el-GR" dirty="0" smtClean="0">
                <a:solidFill>
                  <a:schemeClr val="bg1"/>
                </a:solidFill>
              </a:rPr>
              <a:t>               </a:t>
            </a:r>
            <a:r>
              <a:rPr lang="el-GR" sz="2800" dirty="0" smtClean="0">
                <a:solidFill>
                  <a:schemeClr val="bg1"/>
                </a:solidFill>
              </a:rPr>
              <a:t>Σας ευχαριστώ πολύ για την προσοχή σας</a:t>
            </a:r>
            <a:endParaRPr lang="el-GR" sz="2800" dirty="0"/>
          </a:p>
        </p:txBody>
      </p:sp>
      <p:pic>
        <p:nvPicPr>
          <p:cNvPr id="4" name="Picture 3"/>
          <p:cNvPicPr>
            <a:picLocks noChangeAspect="1"/>
          </p:cNvPicPr>
          <p:nvPr/>
        </p:nvPicPr>
        <p:blipFill>
          <a:blip r:embed="rId2" cstate="print">
            <a:duotone>
              <a:prstClr val="black"/>
              <a:schemeClr val="tx1">
                <a:lumMod val="50000"/>
                <a:lumOff val="50000"/>
                <a:tint val="45000"/>
                <a:satMod val="400000"/>
              </a:schemeClr>
            </a:duotone>
            <a:extLst>
              <a:ext uri="{BEBA8EAE-BF5A-486C-A8C5-ECC9F3942E4B}">
                <a14:imgProps xmlns:a14="http://schemas.microsoft.com/office/drawing/2010/main">
                  <a14:imgLayer r:embed="rId3">
                    <a14:imgEffect>
                      <a14:colorTemperature colorTemp="7200"/>
                    </a14:imgEffect>
                  </a14:imgLayer>
                </a14:imgProps>
              </a:ext>
              <a:ext uri="{28A0092B-C50C-407E-A947-70E740481C1C}">
                <a14:useLocalDpi xmlns:a14="http://schemas.microsoft.com/office/drawing/2010/main" val="0"/>
              </a:ext>
            </a:extLst>
          </a:blip>
          <a:stretch>
            <a:fillRect/>
          </a:stretch>
        </p:blipFill>
        <p:spPr>
          <a:xfrm>
            <a:off x="1888682" y="1916832"/>
            <a:ext cx="4932040" cy="3288027"/>
          </a:xfrm>
          <a:prstGeom prst="roundRect">
            <a:avLst>
              <a:gd name="adj" fmla="val 16667"/>
            </a:avLst>
          </a:prstGeom>
          <a:ln>
            <a:solidFill>
              <a:schemeClr val="tx2">
                <a:lumMod val="40000"/>
                <a:lumOff val="60000"/>
              </a:schemeClr>
            </a:solid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Slide Number Placeholder 4"/>
          <p:cNvSpPr>
            <a:spLocks noGrp="1"/>
          </p:cNvSpPr>
          <p:nvPr>
            <p:ph type="sldNum" sz="quarter" idx="12"/>
          </p:nvPr>
        </p:nvSpPr>
        <p:spPr/>
        <p:txBody>
          <a:bodyPr/>
          <a:lstStyle/>
          <a:p>
            <a:fld id="{D3712EE2-C015-414E-89F1-D8442BC02626}" type="slidenum">
              <a:rPr lang="el-GR" smtClean="0"/>
              <a:t>6</a:t>
            </a:fld>
            <a:endParaRPr lang="el-GR"/>
          </a:p>
        </p:txBody>
      </p:sp>
      <p:sp>
        <p:nvSpPr>
          <p:cNvPr id="6" name="Footer Placeholder 5"/>
          <p:cNvSpPr>
            <a:spLocks noGrp="1"/>
          </p:cNvSpPr>
          <p:nvPr>
            <p:ph type="ftr" sz="quarter" idx="11"/>
          </p:nvPr>
        </p:nvSpPr>
        <p:spPr>
          <a:xfrm>
            <a:off x="1763688" y="6381328"/>
            <a:ext cx="2895600" cy="576063"/>
          </a:xfrm>
        </p:spPr>
        <p:txBody>
          <a:bodyPr/>
          <a:lstStyle/>
          <a:p>
            <a:r>
              <a:rPr lang="en-US" dirty="0" smtClean="0">
                <a:solidFill>
                  <a:schemeClr val="bg1"/>
                </a:solidFill>
              </a:rPr>
              <a:t>H </a:t>
            </a:r>
            <a:r>
              <a:rPr lang="el-GR" dirty="0" smtClean="0">
                <a:solidFill>
                  <a:schemeClr val="bg1"/>
                </a:solidFill>
              </a:rPr>
              <a:t>βαρύτητα</a:t>
            </a:r>
            <a:endParaRPr lang="el-GR" dirty="0">
              <a:solidFill>
                <a:schemeClr val="bg1"/>
              </a:solidFill>
            </a:endParaRPr>
          </a:p>
        </p:txBody>
      </p:sp>
    </p:spTree>
    <p:extLst>
      <p:ext uri="{BB962C8B-B14F-4D97-AF65-F5344CB8AC3E}">
        <p14:creationId xmlns:p14="http://schemas.microsoft.com/office/powerpoint/2010/main" val="2212048267"/>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TotalTime>
  <Words>504</Words>
  <Application>Microsoft Office PowerPoint</Application>
  <PresentationFormat>On-screen Show (4:3)</PresentationFormat>
  <Paragraphs>39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    Παιδαγωγικό Τμήμα Δημοτικής  Εκπαίδευσης                                                                            ΒΑΡΥΤΗΤΑ (ΧΡΟΝΟΣ)</vt:lpstr>
      <vt:lpstr>Παιδαγωγικό Τμήμα Δημοτικής  Εκπαίδευσης                                                      Η Βαρύτητα :                                                         </vt:lpstr>
      <vt:lpstr>Παιδαγωγικό Τμήμα Δημοτικής  Εκπαίδευσης        Ποιος ανακάλυψε την βαρύτητα;                                                                  </vt:lpstr>
      <vt:lpstr>Παιδαγωγικό Τμήμα Δημοτικής  Εκπαίδευσης                Πώς μας επηρεάζει η βαρύτητα;   </vt:lpstr>
      <vt:lpstr>Παιδαγωγικό Τμήμα Δημοτικής  Εκπαίδευσης              Η Βαρύτητα στη σελήνη: </vt:lpstr>
      <vt:lpstr>Παιδαγωγικό Τμήμα Δημοτικής  Εκπαίδευσης                                                         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romanos</dc:creator>
  <cp:lastModifiedBy>john romanos</cp:lastModifiedBy>
  <cp:revision>36</cp:revision>
  <dcterms:created xsi:type="dcterms:W3CDTF">2018-04-23T20:27:15Z</dcterms:created>
  <dcterms:modified xsi:type="dcterms:W3CDTF">2018-04-23T23:52:41Z</dcterms:modified>
</cp:coreProperties>
</file>